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16"/>
  </p:handoutMasterIdLst>
  <p:sldIdLst>
    <p:sldId id="256" r:id="rId4"/>
    <p:sldId id="278" r:id="rId6"/>
    <p:sldId id="261" r:id="rId7"/>
    <p:sldId id="262" r:id="rId8"/>
    <p:sldId id="265" r:id="rId9"/>
    <p:sldId id="266" r:id="rId10"/>
    <p:sldId id="279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B62A"/>
    <a:srgbClr val="BCA898"/>
    <a:srgbClr val="D8D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20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28" y="1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DD57B-E3D7-444D-A5D8-7CA2B04544E8}" type="datetime1">
              <a:rPr lang="en-US" smtClean="0"/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2D643-614B-4C85-A962-94AC9DE96C80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F8D8D-938D-475A-BBCB-7F1A1A6DA4C6}" type="datetime1">
              <a:rPr lang="en-US" smtClean="0"/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C6D2B-424F-4A0F-B52C-33B28F69343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(instructions that are bound-to-commit regardless of the outcome of speculation)</a:t>
            </a:r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Because: speculative instructions can interfere with the bound-to-commit instructions and reveal through this interference </a:t>
            </a:r>
            <a:r>
              <a:rPr lang="sv-SE" altLang="en-US" dirty="0">
                <a:sym typeface="+mn-ea"/>
              </a:rPr>
              <a:t>the </a:t>
            </a:r>
            <a:r>
              <a:rPr lang="en-US" dirty="0">
                <a:sym typeface="+mn-ea"/>
              </a:rPr>
              <a:t>secret</a:t>
            </a:r>
            <a:endParaRPr lang="en-US" dirty="0"/>
          </a:p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/>
            <a:r>
              <a:rPr lang="en-US" dirty="0">
                <a:sym typeface="+mn-ea"/>
              </a:rPr>
              <a:t>However, not entirely true! because speculation instr can interfere with the bound-to-commit instr</a:t>
            </a:r>
            <a:endParaRPr lang="en-US"/>
          </a:p>
          <a:p>
            <a:pPr algn="l"/>
            <a:endParaRPr lang="en-US" u="sng" strike="sngStrike">
              <a:sym typeface="+mn-ea"/>
            </a:endParaRPr>
          </a:p>
          <a:p>
            <a:pPr algn="l"/>
            <a:r>
              <a:rPr lang="en-US" u="sng" strike="sngStrike">
                <a:sym typeface="+mn-ea"/>
              </a:rPr>
              <a:t>What is inteference?</a:t>
            </a:r>
            <a:endParaRPr lang="en-US" u="sng" strike="sngStrike">
              <a:sym typeface="+mn-ea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[Interpret the results </a:t>
            </a:r>
            <a:r>
              <a:rPr lang="en-US" dirty="0">
                <a:sym typeface="Wingdings" panose="05000000000000000000" pitchFamily="2" charset="2"/>
              </a:rPr>
              <a:t> spec-invariant become transmitters!]</a:t>
            </a:r>
            <a:endParaRPr lang="en-US" dirty="0"/>
          </a:p>
          <a:p>
            <a:r>
              <a:rPr lang="en-US"/>
              <a:t>STRONG SIGNAL TO DISTINGUISH THE SECRET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B5BF8D8D-938D-475A-BBCB-7F1A1A6DA4C6}" type="datetime1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34054" y="2979121"/>
            <a:ext cx="5676181" cy="1655762"/>
          </a:xfrm>
        </p:spPr>
        <p:txBody>
          <a:bodyPr anchor="b">
            <a:no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l-GR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33419" y="4634630"/>
            <a:ext cx="5676181" cy="797434"/>
          </a:xfrm>
        </p:spPr>
        <p:txBody>
          <a:bodyPr>
            <a:normAutofit/>
          </a:bodyPr>
          <a:lstStyle>
            <a:lvl1pPr marL="0" indent="0" algn="r">
              <a:buNone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734054" y="2979121"/>
            <a:ext cx="5676181" cy="1655762"/>
          </a:xfrm>
        </p:spPr>
        <p:txBody>
          <a:bodyPr anchor="b">
            <a:no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l-GR" dirty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33419" y="4634630"/>
            <a:ext cx="5676181" cy="797434"/>
          </a:xfrm>
        </p:spPr>
        <p:txBody>
          <a:bodyPr>
            <a:normAutofit/>
          </a:bodyPr>
          <a:lstStyle>
            <a:lvl1pPr marL="0" indent="0" algn="r">
              <a:buNone/>
              <a:defRPr sz="1400" b="0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7" name="Ορθογώνιο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“It's a Trap!”-How Speculation Invariance Can Be Abused with Forward Speculative Interference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8" name="Text Box 7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8" name="Text Box 7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11" name="Ορθογώνιο 10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7" name="Ορθογώνιο 6"/>
          <p:cNvSpPr/>
          <p:nvPr userDrawn="1"/>
        </p:nvSpPr>
        <p:spPr>
          <a:xfrm>
            <a:off x="0" y="0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“It's a Trap!”-How Speculation Invariance Can Be Abused with Forward Speculative Interefernece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8" name="Text Box 7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8" name="Ορθογώνιο 7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4" name="Text Box 3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8" name="Text Box 7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11" name="Ορθογώνιο 10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  <p:sp>
        <p:nvSpPr>
          <p:cNvPr id="10" name="Text Box 9"/>
          <p:cNvSpPr txBox="1"/>
          <p:nvPr userDrawn="1"/>
        </p:nvSpPr>
        <p:spPr>
          <a:xfrm>
            <a:off x="183515" y="6597650"/>
            <a:ext cx="191198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solidFill>
                  <a:schemeClr val="tx1">
                    <a:lumMod val="50000"/>
                    <a:lumOff val="50000"/>
                  </a:schemeClr>
                </a:solidFill>
              </a:rPr>
              <a:t>pavlos.aimoniotis@it.uu.se</a:t>
            </a:r>
            <a:endParaRPr lang="en-US" sz="10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581954"/>
            <a:ext cx="1949570" cy="276045"/>
          </a:xfrm>
        </p:spPr>
        <p:txBody>
          <a:bodyPr/>
          <a:lstStyle/>
          <a:p>
            <a:r>
              <a:rPr lang="en-US"/>
              <a:t>pavlos.aimoniotis@it.uu.se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9" name="Ορθογώνιο 8"/>
          <p:cNvSpPr/>
          <p:nvPr userDrawn="1"/>
        </p:nvSpPr>
        <p:spPr>
          <a:xfrm>
            <a:off x="0" y="-3175"/>
            <a:ext cx="9144000" cy="1857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gency FB" panose="020B0503020202020204" pitchFamily="34" charset="0"/>
              </a:rPr>
              <a:t>Presentation Title</a:t>
            </a:r>
            <a:endParaRPr lang="en-US" sz="1400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 userDrawn="1"/>
        </p:nvSpPr>
        <p:spPr>
          <a:xfrm>
            <a:off x="0" y="6581955"/>
            <a:ext cx="9144000" cy="276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925" y="6581954"/>
            <a:ext cx="1984074" cy="276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 userDrawn="1"/>
        </p:nvSpPr>
        <p:spPr>
          <a:xfrm>
            <a:off x="0" y="6581955"/>
            <a:ext cx="9144000" cy="276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925" y="6581954"/>
            <a:ext cx="1984074" cy="2760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932299" y="1814531"/>
            <a:ext cx="5676181" cy="1655762"/>
          </a:xfrm>
        </p:spPr>
        <p:txBody>
          <a:bodyPr/>
          <a:lstStyle/>
          <a:p>
            <a:r>
              <a:rPr lang="en-US" sz="3200"/>
              <a:t>“It's a Trap!”-How Speculation Invariance Can Be Abused with Forward Speculative Interference</a:t>
            </a:r>
            <a:endParaRPr lang="en-US" sz="320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931664" y="3470040"/>
            <a:ext cx="5676181" cy="797434"/>
          </a:xfrm>
        </p:spPr>
        <p:txBody>
          <a:bodyPr>
            <a:noAutofit/>
          </a:bodyPr>
          <a:lstStyle/>
          <a:p>
            <a:pPr fontAlgn="auto">
              <a:spcBef>
                <a:spcPts val="0"/>
              </a:spcBef>
            </a:pPr>
            <a:r>
              <a:rPr lang="en-US" i="1" u="sng"/>
              <a:t>Pavlos Aimoniotis </a:t>
            </a:r>
            <a:endParaRPr lang="en-US"/>
          </a:p>
          <a:p>
            <a:pPr fontAlgn="auto">
              <a:spcBef>
                <a:spcPts val="0"/>
              </a:spcBef>
            </a:pPr>
            <a:r>
              <a:rPr lang="en-US"/>
              <a:t>Christos Sakalis</a:t>
            </a:r>
            <a:endParaRPr lang="en-US"/>
          </a:p>
          <a:p>
            <a:pPr fontAlgn="auto">
              <a:spcBef>
                <a:spcPts val="0"/>
              </a:spcBef>
            </a:pPr>
            <a:r>
              <a:rPr lang="en-US"/>
              <a:t>Magnus Själander (@ NTNU)</a:t>
            </a:r>
            <a:endParaRPr lang="en-US"/>
          </a:p>
          <a:p>
            <a:pPr fontAlgn="auto">
              <a:spcBef>
                <a:spcPts val="0"/>
              </a:spcBef>
            </a:pPr>
            <a:r>
              <a:rPr lang="en-US"/>
              <a:t>Stefanos Kaxiras</a:t>
            </a:r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10" y="4876800"/>
            <a:ext cx="1685290" cy="1597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38985" y="5046980"/>
            <a:ext cx="1136650" cy="1363980"/>
          </a:xfrm>
          <a:prstGeom prst="rect">
            <a:avLst/>
          </a:prstGeom>
        </p:spPr>
      </p:pic>
      <p:cxnSp>
        <p:nvCxnSpPr>
          <p:cNvPr id="15" name="Ευθεία γραμμή σύνδεσης 14"/>
          <p:cNvCxnSpPr/>
          <p:nvPr userDrawn="1"/>
        </p:nvCxnSpPr>
        <p:spPr>
          <a:xfrm>
            <a:off x="3083728" y="3470179"/>
            <a:ext cx="5374257" cy="0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Side-channel based on ROB contention</a:t>
            </a:r>
            <a:endParaRPr lang="en-US" dirty="0"/>
          </a:p>
          <a:p>
            <a:pPr lvl="0"/>
            <a:r>
              <a:rPr lang="en-US" dirty="0"/>
              <a:t>Speculative Interference</a:t>
            </a:r>
            <a:endParaRPr lang="en-US" dirty="0"/>
          </a:p>
          <a:p>
            <a:pPr lvl="1"/>
            <a:r>
              <a:rPr lang="en-US" dirty="0"/>
              <a:t>Forward SI</a:t>
            </a:r>
            <a:endParaRPr lang="en-US" dirty="0"/>
          </a:p>
          <a:p>
            <a:pPr lvl="0"/>
            <a:r>
              <a:rPr lang="en-US" dirty="0"/>
              <a:t>Selectively lifting protections is vulnerable</a:t>
            </a:r>
            <a:endParaRPr lang="en-US" dirty="0"/>
          </a:p>
          <a:p>
            <a:pPr lvl="0"/>
            <a:r>
              <a:rPr lang="en-US" dirty="0"/>
              <a:t>Proposed a number of mitigations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1030" y="2766060"/>
            <a:ext cx="2822575" cy="1325880"/>
          </a:xfrm>
        </p:spPr>
        <p:txBody>
          <a:bodyPr/>
          <a:lstStyle/>
          <a:p>
            <a:r>
              <a:rPr lang="en-US"/>
              <a:t>Thank you!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I’m going to tell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Lifting defenses from speculative-invariant instructions is dangerous!</a:t>
            </a:r>
            <a:endParaRPr lang="en-US" dirty="0"/>
          </a:p>
          <a:p>
            <a:r>
              <a:rPr lang="en-US" dirty="0"/>
              <a:t>In this talk:</a:t>
            </a:r>
            <a:endParaRPr lang="en-US" dirty="0"/>
          </a:p>
          <a:p>
            <a:pPr lvl="1"/>
            <a:r>
              <a:rPr lang="en-US" b="1" dirty="0"/>
              <a:t>Speculative defenses</a:t>
            </a:r>
            <a:r>
              <a:rPr lang="en-US" dirty="0"/>
              <a:t>: e.g.: delay-on-miss </a:t>
            </a:r>
            <a:r>
              <a:rPr lang="en-US" b="1" dirty="0"/>
              <a:t>(</a:t>
            </a:r>
            <a:r>
              <a:rPr lang="en-US" b="1" dirty="0" err="1">
                <a:sym typeface="+mn-ea"/>
              </a:rPr>
              <a:t>DoM</a:t>
            </a:r>
            <a:r>
              <a:rPr lang="en-US" b="1" dirty="0">
                <a:sym typeface="+mn-ea"/>
              </a:rPr>
              <a:t>)</a:t>
            </a:r>
            <a:endParaRPr lang="en-US" dirty="0"/>
          </a:p>
          <a:p>
            <a:pPr lvl="1"/>
            <a:r>
              <a:rPr lang="en-US" b="1" dirty="0"/>
              <a:t>Speculative invariance</a:t>
            </a:r>
            <a:r>
              <a:rPr lang="en-US" dirty="0"/>
              <a:t>: lifting these defenses for bound-to-commit instructions</a:t>
            </a:r>
            <a:endParaRPr lang="en-US" dirty="0"/>
          </a:p>
          <a:p>
            <a:pPr lvl="1"/>
            <a:r>
              <a:rPr lang="en-US" b="1" dirty="0"/>
              <a:t>Speculative interference</a:t>
            </a:r>
            <a:r>
              <a:rPr lang="en-US" dirty="0"/>
              <a:t>: speculative instructions interfering with </a:t>
            </a:r>
            <a:r>
              <a:rPr lang="en-US" i="1" dirty="0"/>
              <a:t>non-speculative instructions </a:t>
            </a:r>
            <a:r>
              <a:rPr lang="en-US" dirty="0"/>
              <a:t>OR … </a:t>
            </a:r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…. interfering with </a:t>
            </a:r>
            <a:r>
              <a:rPr lang="en-US" i="1" dirty="0">
                <a:solidFill>
                  <a:srgbClr val="C00000"/>
                </a:solidFill>
              </a:rPr>
              <a:t>bound-to-commit instruction</a:t>
            </a:r>
            <a:r>
              <a:rPr lang="en-US" dirty="0">
                <a:solidFill>
                  <a:srgbClr val="C00000"/>
                </a:solidFill>
              </a:rPr>
              <a:t>s using a </a:t>
            </a:r>
            <a:r>
              <a:rPr lang="en-US" b="1" dirty="0">
                <a:solidFill>
                  <a:srgbClr val="C00000"/>
                </a:solidFill>
              </a:rPr>
              <a:t>novel side-channel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i="1" dirty="0">
                <a:solidFill>
                  <a:srgbClr val="C00000"/>
                </a:solidFill>
              </a:rPr>
              <a:t>ROB contention)</a:t>
            </a:r>
            <a:endParaRPr lang="en-US" i="1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Demonstrate ROB contention on unprotected cores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Propose ways to address problem (WIP)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8656" y="4408393"/>
            <a:ext cx="77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>
                <a:solidFill>
                  <a:srgbClr val="C00000"/>
                </a:solidFill>
              </a:rPr>
              <a:t>{</a:t>
            </a:r>
            <a:endParaRPr lang="en-US" sz="9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-351210" y="5174758"/>
            <a:ext cx="18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Our contributions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Delay-on-Miss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Delays transient loads until they become non-speculative</a:t>
            </a:r>
            <a:endParaRPr lang="en-US" dirty="0"/>
          </a:p>
          <a:p>
            <a:pPr lvl="1"/>
            <a:r>
              <a:rPr lang="en-US" dirty="0"/>
              <a:t>Delays only loads that miss in the cache</a:t>
            </a:r>
            <a:endParaRPr lang="en-US" dirty="0"/>
          </a:p>
          <a:p>
            <a:pPr lvl="1"/>
            <a:r>
              <a:rPr lang="en-US" dirty="0"/>
              <a:t>Allows hits in L1 Cache to execute under speculation</a:t>
            </a:r>
            <a:endParaRPr lang="en-US" dirty="0"/>
          </a:p>
          <a:p>
            <a:pPr lvl="1"/>
            <a:r>
              <a:rPr lang="en-US" dirty="0"/>
              <a:t>Delays any side-effects until load becomes non-speculative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Defenses with similar goals: </a:t>
            </a:r>
            <a:r>
              <a:rPr lang="en-US" dirty="0" err="1"/>
              <a:t>Invisispec</a:t>
            </a:r>
            <a:r>
              <a:rPr lang="en-US" dirty="0"/>
              <a:t> [MICRO'18], </a:t>
            </a:r>
            <a:r>
              <a:rPr lang="en-US" dirty="0" err="1"/>
              <a:t>GhostLoads</a:t>
            </a:r>
            <a:r>
              <a:rPr lang="en-US" dirty="0"/>
              <a:t> [CF'19], </a:t>
            </a:r>
            <a:r>
              <a:rPr lang="en-US" dirty="0" err="1"/>
              <a:t>Muontrap</a:t>
            </a:r>
            <a:r>
              <a:rPr lang="en-US" dirty="0"/>
              <a:t> [ISCA'20], etc.</a:t>
            </a:r>
            <a:endParaRPr lang="en-US" dirty="0"/>
          </a:p>
          <a:p>
            <a:r>
              <a:rPr lang="en-US" i="1" dirty="0"/>
              <a:t>Question: can we lift these defenses while in speculation?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Speculation Invariance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</a:t>
            </a:r>
            <a:r>
              <a:rPr lang="sv-SE" altLang="en-US" dirty="0" err="1"/>
              <a:t>h</a:t>
            </a:r>
            <a:r>
              <a:rPr lang="en-US" dirty="0" err="1"/>
              <a:t>ao</a:t>
            </a:r>
            <a:r>
              <a:rPr lang="en-US" dirty="0"/>
              <a:t> et al. insight: </a:t>
            </a:r>
            <a:r>
              <a:rPr lang="en-US" i="1" dirty="0">
                <a:solidFill>
                  <a:srgbClr val="C00000"/>
                </a:solidFill>
              </a:rPr>
              <a:t>we can lift such defenses for </a:t>
            </a:r>
            <a:r>
              <a:rPr lang="en-US" i="1" dirty="0" err="1">
                <a:solidFill>
                  <a:srgbClr val="C00000"/>
                </a:solidFill>
              </a:rPr>
              <a:t>boun</a:t>
            </a:r>
            <a:r>
              <a:rPr lang="sv-SE" altLang="en-US" i="1" dirty="0" err="1">
                <a:solidFill>
                  <a:srgbClr val="C00000"/>
                </a:solidFill>
              </a:rPr>
              <a:t>d</a:t>
            </a:r>
            <a:r>
              <a:rPr lang="en-US" altLang="en-US" i="1" dirty="0" err="1">
                <a:solidFill>
                  <a:srgbClr val="C00000"/>
                </a:solidFill>
              </a:rPr>
              <a:t>-</a:t>
            </a:r>
            <a:r>
              <a:rPr lang="en-US" i="1" dirty="0">
                <a:solidFill>
                  <a:srgbClr val="C00000"/>
                </a:solidFill>
              </a:rPr>
              <a:t>to-commit instructions that are independent to the outcome of speculation </a:t>
            </a:r>
            <a:endParaRPr lang="en-US" dirty="0"/>
          </a:p>
          <a:p>
            <a:pPr lvl="1"/>
            <a:r>
              <a:rPr lang="en-US" dirty="0" err="1"/>
              <a:t>InvarSpec</a:t>
            </a:r>
            <a:r>
              <a:rPr lang="en-US" dirty="0"/>
              <a:t>: Framework that detects speculation invariant instructions</a:t>
            </a:r>
            <a:endParaRPr lang="en-US" dirty="0"/>
          </a:p>
          <a:p>
            <a:pPr lvl="2"/>
            <a:r>
              <a:rPr lang="en-US" dirty="0"/>
              <a:t>Statically determines dependences through compiler </a:t>
            </a:r>
            <a:endParaRPr lang="en-US" dirty="0"/>
          </a:p>
          <a:p>
            <a:pPr lvl="2"/>
            <a:r>
              <a:rPr lang="en-US" dirty="0"/>
              <a:t>At runtime hardware lifts protection for speculation invariant instructions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Not entirely true 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Speculative Interference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Break defense mechanisms like </a:t>
            </a:r>
            <a:r>
              <a:rPr lang="en-US" dirty="0" err="1"/>
              <a:t>DoM</a:t>
            </a:r>
            <a:r>
              <a:rPr lang="en-US" dirty="0"/>
              <a:t> and </a:t>
            </a:r>
            <a:r>
              <a:rPr lang="en-US" dirty="0" err="1"/>
              <a:t>Invisispec</a:t>
            </a:r>
            <a:endParaRPr lang="en-US" dirty="0"/>
          </a:p>
          <a:p>
            <a:pPr lvl="0"/>
            <a:r>
              <a:rPr lang="en-US" dirty="0"/>
              <a:t>By influencing ordering of memory operations: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“Backward” SI because </a:t>
            </a:r>
            <a:r>
              <a:rPr lang="en-US" dirty="0">
                <a:solidFill>
                  <a:srgbClr val="00B050"/>
                </a:solidFill>
              </a:rPr>
              <a:t>younger</a:t>
            </a:r>
            <a:r>
              <a:rPr lang="en-US" dirty="0"/>
              <a:t> speculative instructions interfere with </a:t>
            </a:r>
            <a:r>
              <a:rPr lang="en-US" dirty="0">
                <a:solidFill>
                  <a:srgbClr val="7030A0"/>
                </a:solidFill>
              </a:rPr>
              <a:t>older</a:t>
            </a:r>
            <a:r>
              <a:rPr lang="en-US" dirty="0"/>
              <a:t> </a:t>
            </a:r>
            <a:r>
              <a:rPr lang="en-US" b="1" dirty="0"/>
              <a:t>non-speculative</a:t>
            </a:r>
            <a:r>
              <a:rPr lang="en-US" dirty="0"/>
              <a:t> instructions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5" name="Text Box 4"/>
          <p:cNvSpPr txBox="1"/>
          <p:nvPr/>
        </p:nvSpPr>
        <p:spPr>
          <a:xfrm>
            <a:off x="893632" y="3023123"/>
            <a:ext cx="510909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000" dirty="0" err="1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interference_target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; </a:t>
            </a:r>
            <a:endParaRPr lang="en-US" sz="2000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if() {</a:t>
            </a:r>
            <a:r>
              <a:rPr lang="en-US" sz="1400" dirty="0">
                <a:latin typeface="Courier New" panose="02070309020205020404" charset="0"/>
                <a:cs typeface="Courier New" panose="02070309020205020404" charset="0"/>
              </a:rPr>
              <a:t>// </a:t>
            </a:r>
            <a:r>
              <a:rPr lang="en-US" sz="1400" dirty="0" err="1">
                <a:latin typeface="Courier New" panose="02070309020205020404" charset="0"/>
                <a:cs typeface="Courier New" panose="02070309020205020404" charset="0"/>
              </a:rPr>
              <a:t>mispredict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	</a:t>
            </a:r>
            <a:r>
              <a:rPr lang="en-US" sz="2000" dirty="0" err="1">
                <a:latin typeface="Courier New" panose="02070309020205020404" charset="0"/>
                <a:cs typeface="Courier New" panose="02070309020205020404" charset="0"/>
              </a:rPr>
              <a:t>ld</a:t>
            </a:r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 secret // hit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	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</a:rPr>
              <a:t>interference_gadget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</a:rPr>
              <a:t>(secret);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 </a:t>
            </a:r>
            <a:endParaRPr lang="en-US" sz="2000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}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077245" y="3023123"/>
            <a:ext cx="989507" cy="937081"/>
          </a:xfrm>
          <a:prstGeom prst="bentArrow">
            <a:avLst>
              <a:gd name="adj1" fmla="val 13693"/>
              <a:gd name="adj2" fmla="val 22173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2718" y="334535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“Backward”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contribution: Forward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srgbClr val="7030A0"/>
                </a:solidFill>
              </a:rPr>
              <a:t>Older </a:t>
            </a:r>
            <a:r>
              <a:rPr lang="en-US" dirty="0"/>
              <a:t>speculative instructions interfere with </a:t>
            </a:r>
            <a:r>
              <a:rPr lang="en-US" dirty="0">
                <a:solidFill>
                  <a:srgbClr val="00B050"/>
                </a:solidFill>
              </a:rPr>
              <a:t>younger </a:t>
            </a:r>
            <a:r>
              <a:rPr lang="en-US" b="1" dirty="0"/>
              <a:t>bound-to-commit</a:t>
            </a:r>
            <a:r>
              <a:rPr lang="en-US" dirty="0"/>
              <a:t> instructions: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ROB contention 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950984" y="2759612"/>
            <a:ext cx="49828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if() {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	</a:t>
            </a:r>
            <a:r>
              <a:rPr lang="en-US" sz="2000" dirty="0" err="1">
                <a:latin typeface="Courier New" panose="02070309020205020404" charset="0"/>
                <a:cs typeface="Courier New" panose="02070309020205020404" charset="0"/>
              </a:rPr>
              <a:t>ld</a:t>
            </a:r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 secret // hit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	</a:t>
            </a:r>
            <a:r>
              <a:rPr lang="en-US" sz="2000" dirty="0" err="1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interference_gadget</a:t>
            </a:r>
            <a:r>
              <a:rPr lang="en-US" sz="2000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(secret); </a:t>
            </a:r>
            <a:endParaRPr lang="en-US" sz="2000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>
                <a:latin typeface="Courier New" panose="02070309020205020404" charset="0"/>
                <a:cs typeface="Courier New" panose="02070309020205020404" charset="0"/>
              </a:rPr>
              <a:t>}</a:t>
            </a:r>
            <a:endParaRPr lang="en-US" sz="2000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sz="2000" dirty="0" err="1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  <a:sym typeface="+mn-ea"/>
              </a:rPr>
              <a:t>interference_target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  <a:sym typeface="+mn-ea"/>
              </a:rPr>
              <a:t>;</a:t>
            </a:r>
            <a:endParaRPr lang="en-US" sz="2000" dirty="0">
              <a:solidFill>
                <a:srgbClr val="00B050"/>
              </a:solidFill>
              <a:latin typeface="Courier New" panose="02070309020205020404" charset="0"/>
              <a:cs typeface="Courier New" panose="02070309020205020404" charset="0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4221804" y="4001294"/>
            <a:ext cx="924128" cy="697310"/>
          </a:xfrm>
          <a:prstGeom prst="bentArrow">
            <a:avLst>
              <a:gd name="adj1" fmla="val 18025"/>
              <a:gd name="adj2" fmla="val 25000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7625" y="4165283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“Forward”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sp>
        <p:nvSpPr>
          <p:cNvPr id="5" name="Text Box 5"/>
          <p:cNvSpPr txBox="1"/>
          <p:nvPr/>
        </p:nvSpPr>
        <p:spPr>
          <a:xfrm>
            <a:off x="192594" y="668165"/>
            <a:ext cx="5274351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train_branch_predictor();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if() { // mispredict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	</a:t>
            </a:r>
            <a:r>
              <a:rPr lang="en-US" dirty="0" err="1">
                <a:latin typeface="Courier New" panose="02070309020205020404" charset="0"/>
                <a:cs typeface="Courier New" panose="02070309020205020404" charset="0"/>
              </a:rPr>
              <a:t>ld</a:t>
            </a:r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 secret // hit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	if(secret){</a:t>
            </a:r>
            <a:endParaRPr lang="en-US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		</a:t>
            </a:r>
            <a:r>
              <a:rPr lang="en-US" dirty="0" err="1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fill_the_ROB;</a:t>
            </a:r>
            <a:endParaRPr lang="en-US" dirty="0" err="1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	}</a:t>
            </a:r>
            <a:endParaRPr lang="en-US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	else</a:t>
            </a:r>
            <a:endParaRPr lang="en-US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7030A0"/>
                </a:solidFill>
                <a:latin typeface="Courier New" panose="02070309020205020404" charset="0"/>
                <a:cs typeface="Courier New" panose="02070309020205020404" charset="0"/>
              </a:rPr>
              <a:t>		{} // nothing	</a:t>
            </a:r>
            <a:endParaRPr lang="en-US" dirty="0">
              <a:solidFill>
                <a:srgbClr val="7030A0"/>
              </a:solidFill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}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else { </a:t>
            </a:r>
            <a:r>
              <a:rPr lang="en-US" dirty="0">
                <a:latin typeface="Courier New" panose="02070309020205020404" charset="0"/>
                <a:cs typeface="Courier New" panose="02070309020205020404" charset="0"/>
                <a:sym typeface="+mn-ea"/>
              </a:rPr>
              <a:t>// correct path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</a:rPr>
              <a:t>	time();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  <a:sym typeface="+mn-ea"/>
              </a:rPr>
              <a:t>	</a:t>
            </a:r>
            <a:r>
              <a:rPr lang="en-US" dirty="0">
                <a:latin typeface="Courier New" panose="02070309020205020404" charset="0"/>
                <a:cs typeface="Courier New" panose="02070309020205020404" charset="0"/>
                <a:sym typeface="+mn-ea"/>
              </a:rPr>
              <a:t>load A; </a:t>
            </a:r>
            <a:endParaRPr lang="en-US" dirty="0">
              <a:latin typeface="Courier New" panose="02070309020205020404" charset="0"/>
              <a:cs typeface="Courier New" panose="02070309020205020404" charset="0"/>
              <a:sym typeface="+mn-ea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  <a:sym typeface="+mn-ea"/>
              </a:rPr>
              <a:t>	time();</a:t>
            </a:r>
            <a:endParaRPr lang="en-US" dirty="0">
              <a:latin typeface="Courier New" panose="02070309020205020404" charset="0"/>
              <a:cs typeface="Courier New" panose="02070309020205020404" charset="0"/>
              <a:sym typeface="+mn-ea"/>
            </a:endParaRPr>
          </a:p>
          <a:p>
            <a:pPr algn="l"/>
            <a:r>
              <a:rPr lang="en-US" dirty="0">
                <a:latin typeface="Courier New" panose="02070309020205020404" charset="0"/>
                <a:cs typeface="Courier New" panose="02070309020205020404" charset="0"/>
                <a:sym typeface="+mn-ea"/>
              </a:rPr>
              <a:t>}</a:t>
            </a:r>
            <a:endParaRPr lang="en-US" dirty="0">
              <a:latin typeface="Courier New" panose="02070309020205020404" charset="0"/>
              <a:cs typeface="Courier New" panose="02070309020205020404" charset="0"/>
            </a:endParaRPr>
          </a:p>
          <a:p>
            <a:pPr algn="l"/>
            <a:r>
              <a:rPr lang="en-US" dirty="0">
                <a:solidFill>
                  <a:srgbClr val="00B050"/>
                </a:solidFill>
                <a:latin typeface="Courier New" panose="02070309020205020404" charset="0"/>
                <a:cs typeface="Courier New" panose="02070309020205020404" charset="0"/>
              </a:rPr>
              <a:t>load A // bound-to-commit spec-invar</a:t>
            </a:r>
            <a:endParaRPr lang="en-US" dirty="0">
              <a:solidFill>
                <a:srgbClr val="00B050"/>
              </a:solidFill>
              <a:latin typeface="Courier New" panose="02070309020205020404" charset="0"/>
              <a:cs typeface="Courier New" panose="020703090202050204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08015" y="699135"/>
            <a:ext cx="945515" cy="87439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Secret</a:t>
            </a:r>
            <a:endParaRPr lang="en-US" sz="1200" dirty="0">
              <a:solidFill>
                <a:schemeClr val="bg1"/>
              </a:solidFill>
            </a:endParaRP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Depend.</a:t>
            </a:r>
            <a:endParaRPr lang="en-US" sz="1200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>
            <a:stCxn id="8" idx="3"/>
            <a:endCxn id="3" idx="0"/>
          </p:cNvCxnSpPr>
          <p:nvPr/>
        </p:nvCxnSpPr>
        <p:spPr>
          <a:xfrm flipH="1">
            <a:off x="5235575" y="1445260"/>
            <a:ext cx="610870" cy="68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5"/>
            <a:endCxn id="2" idx="0"/>
          </p:cNvCxnSpPr>
          <p:nvPr/>
        </p:nvCxnSpPr>
        <p:spPr>
          <a:xfrm>
            <a:off x="6515100" y="1445260"/>
            <a:ext cx="611505" cy="684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5575" y="3004185"/>
            <a:ext cx="945515" cy="1265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" idx="4"/>
            <a:endCxn id="28" idx="0"/>
          </p:cNvCxnSpPr>
          <p:nvPr/>
        </p:nvCxnSpPr>
        <p:spPr>
          <a:xfrm flipH="1">
            <a:off x="6181090" y="3004185"/>
            <a:ext cx="945515" cy="1265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6" idx="4"/>
            <a:endCxn id="27" idx="0"/>
          </p:cNvCxnSpPr>
          <p:nvPr/>
        </p:nvCxnSpPr>
        <p:spPr>
          <a:xfrm>
            <a:off x="7792085" y="1136015"/>
            <a:ext cx="0" cy="2120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24"/>
          <p:cNvSpPr txBox="1"/>
          <p:nvPr/>
        </p:nvSpPr>
        <p:spPr>
          <a:xfrm>
            <a:off x="6612890" y="398780"/>
            <a:ext cx="4152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23" name="Text Box 25"/>
          <p:cNvSpPr txBox="1"/>
          <p:nvPr/>
        </p:nvSpPr>
        <p:spPr>
          <a:xfrm>
            <a:off x="7791450" y="1890395"/>
            <a:ext cx="415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24" name="Text Box 1"/>
          <p:cNvSpPr txBox="1"/>
          <p:nvPr/>
        </p:nvSpPr>
        <p:spPr>
          <a:xfrm>
            <a:off x="5235575" y="1573530"/>
            <a:ext cx="444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endParaRPr lang="en-US" dirty="0"/>
          </a:p>
        </p:txBody>
      </p:sp>
      <p:sp>
        <p:nvSpPr>
          <p:cNvPr id="25" name="Text Box 2"/>
          <p:cNvSpPr txBox="1"/>
          <p:nvPr/>
        </p:nvSpPr>
        <p:spPr>
          <a:xfrm>
            <a:off x="6798310" y="1573530"/>
            <a:ext cx="4476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US" dirty="0"/>
          </a:p>
        </p:txBody>
      </p:sp>
      <p:sp>
        <p:nvSpPr>
          <p:cNvPr id="79" name="Content Placeholder 2"/>
          <p:cNvSpPr>
            <a:spLocks noGrp="1"/>
          </p:cNvSpPr>
          <p:nvPr/>
        </p:nvSpPr>
        <p:spPr>
          <a:xfrm>
            <a:off x="345440" y="5121275"/>
            <a:ext cx="6530975" cy="149479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ROB Contention? </a:t>
            </a:r>
            <a:endParaRPr lang="en-US" dirty="0"/>
          </a:p>
          <a:p>
            <a:r>
              <a:rPr lang="en-US" dirty="0"/>
              <a:t>Tight loop or long sequence of spurious instructions</a:t>
            </a:r>
            <a:endParaRPr lang="en-US" dirty="0"/>
          </a:p>
          <a:p>
            <a:r>
              <a:rPr lang="en-US" i="1" dirty="0"/>
              <a:t>Single static instruction</a:t>
            </a:r>
            <a:endParaRPr lang="en-US" i="1" dirty="0"/>
          </a:p>
          <a:p>
            <a:pPr lvl="1"/>
            <a:r>
              <a:rPr lang="en-US" dirty="0"/>
              <a:t>x86 ISA REP instruction: expands speculatively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6653530" y="2129790"/>
            <a:ext cx="945515" cy="87439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 dirty="0">
                <a:solidFill>
                  <a:schemeClr val="bg1"/>
                </a:solidFill>
              </a:rPr>
              <a:t>ROB-Empty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762500" y="2129790"/>
            <a:ext cx="945515" cy="87439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200" dirty="0">
                <a:solidFill>
                  <a:schemeClr val="bg1"/>
                </a:solidFill>
              </a:rPr>
              <a:t>ROB-Contention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7319010" y="3256915"/>
            <a:ext cx="945515" cy="8743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1600" dirty="0">
                <a:solidFill>
                  <a:schemeClr val="tx1"/>
                </a:solidFill>
              </a:rPr>
              <a:t>meas.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ld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5708015" y="4269740"/>
            <a:ext cx="945515" cy="87439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>
                <a:solidFill>
                  <a:schemeClr val="tx1"/>
                </a:solidFill>
              </a:rPr>
              <a:t>ld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s 30"/>
          <p:cNvSpPr/>
          <p:nvPr/>
        </p:nvSpPr>
        <p:spPr>
          <a:xfrm>
            <a:off x="7312660" y="4845685"/>
            <a:ext cx="146875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3" name="Rectangles 32"/>
          <p:cNvSpPr/>
          <p:nvPr/>
        </p:nvSpPr>
        <p:spPr>
          <a:xfrm>
            <a:off x="7319010" y="4845685"/>
            <a:ext cx="1456055" cy="338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4" name="Rectangles 33"/>
          <p:cNvSpPr/>
          <p:nvPr/>
        </p:nvSpPr>
        <p:spPr>
          <a:xfrm>
            <a:off x="7319010" y="5191125"/>
            <a:ext cx="1456055" cy="338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5" name="Rectangles 34"/>
          <p:cNvSpPr/>
          <p:nvPr/>
        </p:nvSpPr>
        <p:spPr>
          <a:xfrm>
            <a:off x="7319010" y="5529580"/>
            <a:ext cx="1456055" cy="338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6" name="Rectangles 35"/>
          <p:cNvSpPr/>
          <p:nvPr/>
        </p:nvSpPr>
        <p:spPr>
          <a:xfrm>
            <a:off x="7319010" y="5868035"/>
            <a:ext cx="1456055" cy="338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7" name="Rectangles 36"/>
          <p:cNvSpPr/>
          <p:nvPr/>
        </p:nvSpPr>
        <p:spPr>
          <a:xfrm>
            <a:off x="7319010" y="6163945"/>
            <a:ext cx="1456055" cy="3384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39" name="Text Box 38"/>
          <p:cNvSpPr txBox="1"/>
          <p:nvPr/>
        </p:nvSpPr>
        <p:spPr>
          <a:xfrm>
            <a:off x="7699375" y="4515485"/>
            <a:ext cx="60007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sz="1600"/>
              <a:t>ROB</a:t>
            </a:r>
            <a:endParaRPr lang="en-US" sz="1600"/>
          </a:p>
        </p:txBody>
      </p:sp>
      <p:cxnSp>
        <p:nvCxnSpPr>
          <p:cNvPr id="44" name="Straight Connector 43"/>
          <p:cNvCxnSpPr>
            <a:stCxn id="46" idx="2"/>
            <a:endCxn id="8" idx="0"/>
          </p:cNvCxnSpPr>
          <p:nvPr/>
        </p:nvCxnSpPr>
        <p:spPr>
          <a:xfrm flipH="1">
            <a:off x="6181090" y="699135"/>
            <a:ext cx="1137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7319010" y="261620"/>
            <a:ext cx="945515" cy="87439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7030A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>
                <a:solidFill>
                  <a:schemeClr val="tx1"/>
                </a:solidFill>
              </a:rPr>
              <a:t>if()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s 47"/>
          <p:cNvSpPr/>
          <p:nvPr/>
        </p:nvSpPr>
        <p:spPr>
          <a:xfrm>
            <a:off x="7312660" y="4845685"/>
            <a:ext cx="146875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708015" y="4269740"/>
            <a:ext cx="945515" cy="87439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>
                <a:solidFill>
                  <a:schemeClr val="tx1"/>
                </a:solidFill>
              </a:rPr>
              <a:t>ld 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>
            <a:off x="5231130" y="3004185"/>
            <a:ext cx="945515" cy="1265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5703570" y="4269740"/>
            <a:ext cx="945515" cy="874395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dirty="0">
                <a:solidFill>
                  <a:schemeClr val="tx1"/>
                </a:solidFill>
              </a:rPr>
              <a:t>ld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Text Box 60"/>
          <p:cNvSpPr txBox="1"/>
          <p:nvPr/>
        </p:nvSpPr>
        <p:spPr>
          <a:xfrm>
            <a:off x="4044315" y="4884420"/>
            <a:ext cx="2570480" cy="9220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>
                <a:ln>
                  <a:noFill/>
                </a:ln>
                <a:solidFill>
                  <a:srgbClr val="C00000"/>
                </a:solidFill>
              </a:rPr>
              <a:t>No entry available.</a:t>
            </a:r>
            <a:endParaRPr lang="en-US">
              <a:ln>
                <a:noFill/>
              </a:ln>
              <a:solidFill>
                <a:srgbClr val="C00000"/>
              </a:solidFill>
            </a:endParaRPr>
          </a:p>
          <a:p>
            <a:r>
              <a:rPr lang="en-US">
                <a:ln>
                  <a:noFill/>
                </a:ln>
                <a:solidFill>
                  <a:srgbClr val="C00000"/>
                </a:solidFill>
              </a:rPr>
              <a:t>Does not execute and</a:t>
            </a:r>
            <a:endParaRPr lang="en-US">
              <a:ln>
                <a:noFill/>
              </a:ln>
              <a:solidFill>
                <a:srgbClr val="C00000"/>
              </a:solidFill>
            </a:endParaRPr>
          </a:p>
          <a:p>
            <a:r>
              <a:rPr lang="en-US">
                <a:ln>
                  <a:noFill/>
                </a:ln>
                <a:solidFill>
                  <a:srgbClr val="C00000"/>
                </a:solidFill>
              </a:rPr>
              <a:t>thus not brought in cache!</a:t>
            </a:r>
            <a:endParaRPr lang="en-US">
              <a:ln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62" name="Text Box 61"/>
          <p:cNvSpPr txBox="1"/>
          <p:nvPr/>
        </p:nvSpPr>
        <p:spPr>
          <a:xfrm>
            <a:off x="4044315" y="4884420"/>
            <a:ext cx="30530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>
                <a:ln>
                  <a:noFill/>
                </a:ln>
                <a:solidFill>
                  <a:srgbClr val="C00000"/>
                </a:solidFill>
              </a:rPr>
              <a:t>Available entry.</a:t>
            </a:r>
            <a:endParaRPr lang="en-US">
              <a:ln>
                <a:noFill/>
              </a:ln>
              <a:solidFill>
                <a:srgbClr val="C00000"/>
              </a:solidFill>
            </a:endParaRPr>
          </a:p>
          <a:p>
            <a:r>
              <a:rPr lang="en-US">
                <a:ln>
                  <a:noFill/>
                </a:ln>
                <a:solidFill>
                  <a:srgbClr val="C00000"/>
                </a:solidFill>
              </a:rPr>
              <a:t>Executes and brought to cache!</a:t>
            </a:r>
            <a:endParaRPr lang="en-US">
              <a:ln>
                <a:noFill/>
              </a:ln>
              <a:solidFill>
                <a:srgbClr val="C00000"/>
              </a:solidFill>
            </a:endParaRPr>
          </a:p>
        </p:txBody>
      </p:sp>
      <p:sp>
        <p:nvSpPr>
          <p:cNvPr id="64" name="Text Box 63"/>
          <p:cNvSpPr txBox="1"/>
          <p:nvPr/>
        </p:nvSpPr>
        <p:spPr>
          <a:xfrm>
            <a:off x="1869440" y="3583940"/>
            <a:ext cx="192024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>
                <a:solidFill>
                  <a:srgbClr val="0FB62A"/>
                </a:solidFill>
              </a:rPr>
              <a:t>Hit?</a:t>
            </a:r>
            <a:r>
              <a:rPr lang="en-US"/>
              <a:t> Secret == 0!</a:t>
            </a:r>
            <a:endParaRPr lang="en-US"/>
          </a:p>
          <a:p>
            <a:r>
              <a:rPr lang="en-US">
                <a:solidFill>
                  <a:srgbClr val="C00000"/>
                </a:solidFill>
              </a:rPr>
              <a:t>Miss?</a:t>
            </a:r>
            <a:r>
              <a:rPr lang="en-US"/>
              <a:t> Secret == 1!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2c8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2c8"/>
                                      </p:to>
                                    </p:animClr>
                                    <p:set>
                                      <p:cBhvr>
                                        <p:cTn id="10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2c8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2c8"/>
                                      </p:to>
                                    </p:animClr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8d2c8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fb62a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23" grpId="1"/>
      <p:bldP spid="24" grpId="1"/>
      <p:bldP spid="25" grpId="1"/>
      <p:bldP spid="22" grpId="1"/>
      <p:bldP spid="46" grpId="0" bldLvl="0" animBg="1"/>
      <p:bldP spid="8" grpId="2" animBg="1"/>
      <p:bldP spid="24" grpId="2"/>
      <p:bldP spid="3" grpId="0" animBg="1"/>
      <p:bldP spid="28" grpId="0" animBg="1"/>
      <p:bldP spid="55" grpId="0" bldLvl="0" animBg="1"/>
      <p:bldP spid="59" grpId="0" bldLvl="0" animBg="1"/>
      <p:bldP spid="22" grpId="2"/>
      <p:bldP spid="31" grpId="0" animBg="1"/>
      <p:bldP spid="33" grpId="0" bldLvl="0" animBg="1"/>
      <p:bldP spid="34" grpId="0" animBg="1"/>
      <p:bldP spid="35" grpId="0" animBg="1"/>
      <p:bldP spid="36" grpId="0" animBg="1"/>
      <p:bldP spid="37" grpId="0" animBg="1"/>
      <p:bldP spid="39" grpId="0"/>
      <p:bldP spid="48" grpId="0" animBg="1"/>
      <p:bldP spid="59" grpId="1" animBg="1"/>
      <p:bldP spid="61" grpId="0"/>
      <p:bldP spid="61" grpId="1"/>
      <p:bldP spid="25" grpId="2"/>
      <p:bldP spid="2" grpId="0" animBg="1"/>
      <p:bldP spid="59" grpId="2" animBg="1"/>
      <p:bldP spid="62" grpId="0"/>
      <p:bldP spid="62" grpId="1"/>
      <p:bldP spid="31" grpId="1" animBg="1"/>
      <p:bldP spid="33" grpId="1" animBg="1"/>
      <p:bldP spid="34" grpId="1" animBg="1"/>
      <p:bldP spid="35" grpId="1" animBg="1"/>
      <p:bldP spid="36" grpId="1" animBg="1"/>
      <p:bldP spid="37" grpId="1" animBg="1"/>
      <p:bldP spid="39" grpId="1"/>
      <p:bldP spid="48" grpId="1" animBg="1"/>
      <p:bldP spid="23" grpId="2"/>
      <p:bldP spid="64" grpId="0"/>
      <p:bldP spid="27" grpId="0" animBg="1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Expiremental Results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3054171"/>
          </a:xfrm>
        </p:spPr>
        <p:txBody>
          <a:bodyPr>
            <a:normAutofit fontScale="90000" lnSpcReduction="10000"/>
          </a:bodyPr>
          <a:lstStyle/>
          <a:p>
            <a:r>
              <a:rPr lang="en-US" sz="2400" dirty="0">
                <a:sym typeface="+mn-ea"/>
              </a:rPr>
              <a:t>Speculation invariant instructions that lift protections are equivelant to bound-to-commit instructions on real core!</a:t>
            </a:r>
            <a:endParaRPr lang="en-US" sz="2400" dirty="0">
              <a:sym typeface="+mn-ea"/>
            </a:endParaRPr>
          </a:p>
          <a:p>
            <a:pPr lvl="1"/>
            <a:r>
              <a:rPr lang="en-US" sz="2055" dirty="0">
                <a:sym typeface="+mn-ea"/>
              </a:rPr>
              <a:t>Have the same behaviour</a:t>
            </a:r>
            <a:endParaRPr lang="en-US" sz="2055" dirty="0">
              <a:sym typeface="+mn-ea"/>
            </a:endParaRPr>
          </a:p>
          <a:p>
            <a:r>
              <a:rPr lang="en-US" sz="2400" dirty="0"/>
              <a:t>Delaying with a for-loop</a:t>
            </a:r>
            <a:endParaRPr lang="en-US" sz="2400" dirty="0"/>
          </a:p>
          <a:p>
            <a:pPr lvl="1"/>
            <a:r>
              <a:rPr lang="en-US" sz="2000" dirty="0"/>
              <a:t>avg load on delay path 258 cycles </a:t>
            </a:r>
            <a:r>
              <a:rPr lang="en-US" sz="2000" dirty="0">
                <a:solidFill>
                  <a:srgbClr val="C00000"/>
                </a:solidFill>
              </a:rPr>
              <a:t>(miss)</a:t>
            </a:r>
            <a:endParaRPr lang="en-US" sz="2000" dirty="0"/>
          </a:p>
          <a:p>
            <a:pPr lvl="1"/>
            <a:r>
              <a:rPr lang="en-US" sz="2000" dirty="0"/>
              <a:t>avg load on fast path equals 73 cycles </a:t>
            </a:r>
            <a:r>
              <a:rPr lang="en-US" sz="2000" dirty="0">
                <a:solidFill>
                  <a:srgbClr val="00B050"/>
                </a:solidFill>
              </a:rPr>
              <a:t>(hit)</a:t>
            </a:r>
            <a:endParaRPr lang="en-US" sz="2000" dirty="0">
              <a:solidFill>
                <a:srgbClr val="00B050"/>
              </a:solidFill>
            </a:endParaRPr>
          </a:p>
          <a:p>
            <a:pPr lvl="0"/>
            <a:r>
              <a:rPr lang="en-US" sz="2400" dirty="0"/>
              <a:t>Delaying with REP</a:t>
            </a:r>
            <a:endParaRPr lang="en-US" sz="2400" dirty="0"/>
          </a:p>
          <a:p>
            <a:pPr lvl="1"/>
            <a:r>
              <a:rPr lang="en-US" sz="2000" dirty="0"/>
              <a:t>avg load on delay equals path 260 cycles</a:t>
            </a:r>
            <a:r>
              <a:rPr lang="en-US" sz="2000" dirty="0">
                <a:solidFill>
                  <a:srgbClr val="C00000"/>
                </a:solidFill>
              </a:rPr>
              <a:t> (miss)</a:t>
            </a:r>
            <a:endParaRPr lang="en-US" sz="2000" dirty="0"/>
          </a:p>
          <a:p>
            <a:pPr lvl="1"/>
            <a:r>
              <a:rPr lang="en-US" sz="2000" dirty="0"/>
              <a:t>avg load on fast path equals 170 cycles </a:t>
            </a:r>
            <a:r>
              <a:rPr lang="en-US" sz="2000" dirty="0">
                <a:solidFill>
                  <a:srgbClr val="00B050"/>
                </a:solidFill>
              </a:rPr>
              <a:t>(hit)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1"/>
          <a:stretch>
            <a:fillRect/>
          </a:stretch>
        </p:blipFill>
        <p:spPr>
          <a:xfrm>
            <a:off x="6534785" y="2394585"/>
            <a:ext cx="2609215" cy="1666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170" y="4060825"/>
            <a:ext cx="2545080" cy="17018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0831" y="5169435"/>
            <a:ext cx="4572000" cy="132207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r>
              <a:rPr lang="en-US" sz="1600" dirty="0"/>
              <a:t>System</a:t>
            </a:r>
            <a:endParaRPr lang="en-US" sz="1600" dirty="0"/>
          </a:p>
          <a:p>
            <a:pPr lvl="1"/>
            <a:r>
              <a:rPr lang="en-US" sz="1600" dirty="0"/>
              <a:t>Intel Core i7-2600k, Sandy Bridge, 3.40GHz</a:t>
            </a:r>
            <a:endParaRPr lang="en-US" sz="1600" dirty="0"/>
          </a:p>
          <a:p>
            <a:pPr lvl="1"/>
            <a:r>
              <a:rPr lang="en-US" sz="1600" dirty="0"/>
              <a:t>4 Cores, 3 Cache levels</a:t>
            </a:r>
            <a:endParaRPr lang="en-US" sz="1600" dirty="0"/>
          </a:p>
          <a:p>
            <a:pPr lvl="2"/>
            <a:r>
              <a:rPr lang="en-US" sz="1600" dirty="0"/>
              <a:t>32KiB L1 Cache, 256KiB L2 Cache, 8MiB Shared-LLC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/>
              <a:t>Future Work </a:t>
            </a:r>
            <a:r>
              <a:rPr lang="en-US" altLang="sv-SE"/>
              <a:t>- </a:t>
            </a:r>
            <a:r>
              <a:rPr lang="en-US"/>
              <a:t>Forward Speculative Interference Mitigations</a:t>
            </a:r>
            <a:endParaRPr lang="en-US" sz="31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not lift protections if branch paths differ under speculation!</a:t>
            </a:r>
            <a:endParaRPr lang="en-US" dirty="0"/>
          </a:p>
          <a:p>
            <a:pPr lvl="0"/>
            <a:r>
              <a:rPr lang="en-US" dirty="0"/>
              <a:t>Balance the paths</a:t>
            </a:r>
            <a:endParaRPr lang="en-US" dirty="0"/>
          </a:p>
          <a:p>
            <a:pPr lvl="0"/>
            <a:r>
              <a:rPr lang="en-US" dirty="0"/>
              <a:t>Make speculative ROB-filling operand-independent</a:t>
            </a:r>
            <a:endParaRPr lang="en-US" dirty="0"/>
          </a:p>
          <a:p>
            <a:pPr lvl="1"/>
            <a:r>
              <a:rPr lang="en-US" dirty="0"/>
              <a:t>Similar to Yu, </a:t>
            </a:r>
            <a:r>
              <a:rPr lang="en-US" dirty="0" err="1"/>
              <a:t>Jiyong</a:t>
            </a:r>
            <a:r>
              <a:rPr lang="en-US" dirty="0"/>
              <a:t>, et al. "Speculative data-oblivious execution: Mobilizing safe prediction for safe and efficient speculative execution." (ISCA '20)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3A44-8AB5-4022-AF55-DCAB5CD7DA29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Κόκκινο πορτοκαλί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Προσαρμοσμένο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Θέμα του Office">
  <a:themeElements>
    <a:clrScheme name="Κόκκινο πορτοκαλί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Προσαρμοσμένο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3541</Words>
  <Application>WPS Presentation</Application>
  <PresentationFormat>On-screen Show (4:3)</PresentationFormat>
  <Paragraphs>193</Paragraphs>
  <Slides>11</Slides>
  <Notes>12</Notes>
  <HiddenSlides>1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SimSun</vt:lpstr>
      <vt:lpstr>Wingdings</vt:lpstr>
      <vt:lpstr>Agency FB</vt:lpstr>
      <vt:lpstr>Courier New</vt:lpstr>
      <vt:lpstr>Times New Roman</vt:lpstr>
      <vt:lpstr>Microsoft YaHei</vt:lpstr>
      <vt:lpstr>Arial Unicode MS</vt:lpstr>
      <vt:lpstr>Calibri</vt:lpstr>
      <vt:lpstr>Θέμα του Office</vt:lpstr>
      <vt:lpstr>1_Θέμα του Office</vt:lpstr>
      <vt:lpstr>“It's a Trap!”-How Speculation Invariance Can Be Abused with Forward Speculative Interference</vt:lpstr>
      <vt:lpstr>What I’m going to tell you:</vt:lpstr>
      <vt:lpstr>Delay-on-Miss</vt:lpstr>
      <vt:lpstr>Speculation Invariance</vt:lpstr>
      <vt:lpstr>Speculative Interference Attacks</vt:lpstr>
      <vt:lpstr>Our contribution: Forward SI</vt:lpstr>
      <vt:lpstr>PowerPoint 演示文稿</vt:lpstr>
      <vt:lpstr>Expiremental Results</vt:lpstr>
      <vt:lpstr>Future Work - Forward Speculative Interference Mitigations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AIMONIOTIS PAVLOS</dc:creator>
  <cp:lastModifiedBy>Pavlos</cp:lastModifiedBy>
  <cp:revision>62</cp:revision>
  <dcterms:created xsi:type="dcterms:W3CDTF">2021-02-23T20:49:00Z</dcterms:created>
  <dcterms:modified xsi:type="dcterms:W3CDTF">2021-09-22T06:04:55Z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