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77" r:id="rId4"/>
    <p:sldId id="260" r:id="rId5"/>
    <p:sldId id="306" r:id="rId6"/>
    <p:sldId id="278" r:id="rId7"/>
    <p:sldId id="308" r:id="rId8"/>
    <p:sldId id="284" r:id="rId9"/>
    <p:sldId id="285" r:id="rId10"/>
    <p:sldId id="274" r:id="rId11"/>
    <p:sldId id="286" r:id="rId12"/>
    <p:sldId id="289" r:id="rId13"/>
    <p:sldId id="290" r:id="rId14"/>
    <p:sldId id="291" r:id="rId15"/>
    <p:sldId id="297" r:id="rId16"/>
    <p:sldId id="292" r:id="rId17"/>
    <p:sldId id="293" r:id="rId18"/>
    <p:sldId id="294" r:id="rId19"/>
    <p:sldId id="295" r:id="rId20"/>
    <p:sldId id="296" r:id="rId21"/>
    <p:sldId id="299" r:id="rId22"/>
    <p:sldId id="300" r:id="rId23"/>
    <p:sldId id="298" r:id="rId24"/>
    <p:sldId id="301" r:id="rId25"/>
    <p:sldId id="302" r:id="rId26"/>
    <p:sldId id="287" r:id="rId27"/>
    <p:sldId id="288" r:id="rId28"/>
    <p:sldId id="283" r:id="rId29"/>
    <p:sldId id="303" r:id="rId30"/>
    <p:sldId id="279" r:id="rId31"/>
    <p:sldId id="282" r:id="rId32"/>
    <p:sldId id="280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61" r:id="rId43"/>
    <p:sldId id="272" r:id="rId44"/>
    <p:sldId id="276" r:id="rId45"/>
    <p:sldId id="304" r:id="rId46"/>
    <p:sldId id="262" r:id="rId47"/>
    <p:sldId id="305" r:id="rId48"/>
    <p:sldId id="309" r:id="rId49"/>
    <p:sldId id="31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B050"/>
    <a:srgbClr val="FF5F4A"/>
    <a:srgbClr val="D16349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F48A-D361-4826-8313-B40275080E5C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0C9E-C20F-4C26-B3A5-48A05AA2E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1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1">
              <a:lumMod val="75000"/>
            </a:schemeClr>
          </a:solidFill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7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5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9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874"/>
            <a:ext cx="10515600" cy="46790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8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42244" y="2119313"/>
            <a:ext cx="8047038" cy="9229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42244" y="3470910"/>
            <a:ext cx="8047038" cy="9229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442244" y="4767263"/>
            <a:ext cx="8047038" cy="9229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1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5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4331"/>
            <a:ext cx="5181600" cy="47226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4331"/>
            <a:ext cx="5181600" cy="47226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7320"/>
            <a:ext cx="51577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1232"/>
            <a:ext cx="5157787" cy="409511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7320"/>
            <a:ext cx="5183188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1232"/>
            <a:ext cx="5183188" cy="4095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3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9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SIGMOD 2021 June 20-25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765397A-7402-4353-9878-BA76A8F2E9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78881"/>
            <a:ext cx="10515600" cy="87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8.emf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>
                <a:ea typeface="SimSun" panose="02010600030101010101" pitchFamily="2" charset="-122"/>
              </a:rPr>
              <a:t>Proportionality in</a:t>
            </a:r>
            <a:r>
              <a:rPr lang="zh-CN" altLang="en-US" b="0" dirty="0" smtClean="0">
                <a:ea typeface="SimSun" panose="02010600030101010101" pitchFamily="2" charset="-122"/>
              </a:rPr>
              <a:t> </a:t>
            </a:r>
            <a:r>
              <a:rPr lang="en-US" altLang="zh-CN" b="0" dirty="0" smtClean="0">
                <a:ea typeface="SimSun" panose="02010600030101010101" pitchFamily="2" charset="-122"/>
              </a:rPr>
              <a:t/>
            </a:r>
            <a:br>
              <a:rPr lang="en-US" altLang="zh-CN" b="0" dirty="0" smtClean="0">
                <a:ea typeface="SimSun" panose="02010600030101010101" pitchFamily="2" charset="-122"/>
              </a:rPr>
            </a:br>
            <a:r>
              <a:rPr lang="en-US" altLang="zh-CN" b="0" dirty="0" smtClean="0">
                <a:ea typeface="SimSun" panose="02010600030101010101" pitchFamily="2" charset="-122"/>
              </a:rPr>
              <a:t>Spatial K</a:t>
            </a:r>
            <a:r>
              <a:rPr lang="zh-CN" altLang="en-US" b="0" dirty="0" smtClean="0">
                <a:ea typeface="SimSun" panose="02010600030101010101" pitchFamily="2" charset="-122"/>
              </a:rPr>
              <a:t>eyword </a:t>
            </a:r>
            <a:r>
              <a:rPr lang="en-US" altLang="zh-CN" b="0" dirty="0" smtClean="0">
                <a:ea typeface="SimSun" panose="02010600030101010101" pitchFamily="2" charset="-122"/>
              </a:rPr>
              <a:t>S</a:t>
            </a:r>
            <a:r>
              <a:rPr lang="zh-CN" altLang="en-US" b="0" dirty="0" smtClean="0">
                <a:ea typeface="SimSun" panose="02010600030101010101" pitchFamily="2" charset="-122"/>
              </a:rPr>
              <a:t>earch</a:t>
            </a:r>
            <a:endParaRPr lang="en-GB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numCol="3">
            <a:normAutofit/>
          </a:bodyPr>
          <a:lstStyle/>
          <a:p>
            <a:r>
              <a:rPr lang="en-GB" dirty="0" smtClean="0"/>
              <a:t>Georgios Kalamatianos</a:t>
            </a:r>
          </a:p>
          <a:p>
            <a:r>
              <a:rPr lang="en-US" dirty="0" smtClean="0"/>
              <a:t>Uppsala University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Georgios John </a:t>
            </a:r>
            <a:r>
              <a:rPr lang="en-GB" dirty="0" err="1" smtClean="0"/>
              <a:t>Fakas</a:t>
            </a:r>
            <a:endParaRPr lang="en-GB" dirty="0"/>
          </a:p>
          <a:p>
            <a:r>
              <a:rPr lang="en-US" dirty="0" smtClean="0"/>
              <a:t>Uppsala University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Nikos </a:t>
            </a:r>
            <a:r>
              <a:rPr lang="en-GB" dirty="0" err="1" smtClean="0"/>
              <a:t>Mamoulis</a:t>
            </a:r>
            <a:endParaRPr lang="en-GB" dirty="0" smtClean="0"/>
          </a:p>
          <a:p>
            <a:r>
              <a:rPr lang="en-US" dirty="0" smtClean="0"/>
              <a:t>University of Ioannina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95" y="4516153"/>
            <a:ext cx="4168610" cy="1667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4631889"/>
            <a:ext cx="2310043" cy="1435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4" y="4643943"/>
            <a:ext cx="1492577" cy="14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 by element until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67374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00906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707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67374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59090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707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0850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158286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99386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49583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967293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51421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46371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349124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83820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121915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117512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04112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51131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12730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44048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9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49976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338763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13805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13561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061596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57145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135616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342200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19019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9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Spatial Datasets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spatial datasets are available online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Spatial objects are associated with : </a:t>
            </a:r>
            <a:br>
              <a:rPr lang="en-US" dirty="0" smtClean="0"/>
            </a:br>
            <a:r>
              <a:rPr lang="en-US" dirty="0" smtClean="0"/>
              <a:t>descriptive tags; linked entities.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 based retrieval should consider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en-US" dirty="0" smtClean="0"/>
              <a:t> as well 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location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7" y="2087415"/>
            <a:ext cx="1075626" cy="733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13" y="2151865"/>
            <a:ext cx="1422651" cy="734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25" y="2106636"/>
            <a:ext cx="1094355" cy="733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75" y="2333894"/>
            <a:ext cx="920458" cy="2793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7101" y="4032105"/>
            <a:ext cx="137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museum;</a:t>
            </a:r>
          </a:p>
          <a:p>
            <a:r>
              <a:rPr lang="en-US" dirty="0" smtClean="0"/>
              <a:t>history;</a:t>
            </a:r>
          </a:p>
          <a:p>
            <a:r>
              <a:rPr lang="en-US" dirty="0" err="1" smtClean="0"/>
              <a:t>vikings</a:t>
            </a:r>
            <a:r>
              <a:rPr lang="en-US" dirty="0" smtClean="0"/>
              <a:t>;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740" y="2976034"/>
            <a:ext cx="4007060" cy="264609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540541" y="2002179"/>
            <a:ext cx="896310" cy="930207"/>
            <a:chOff x="7540541" y="2002179"/>
            <a:chExt cx="896310" cy="9302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541" y="2002179"/>
              <a:ext cx="856068" cy="8560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42162" y="2655387"/>
              <a:ext cx="894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5F4A"/>
                  </a:solidFill>
                  <a:latin typeface="Cooper Black" panose="0208090404030B020404" pitchFamily="18" charset="0"/>
                </a:rPr>
                <a:t>Gowalla</a:t>
              </a:r>
              <a:endParaRPr lang="en-GB" sz="1200" dirty="0">
                <a:solidFill>
                  <a:srgbClr val="FF5F4A"/>
                </a:solidFill>
                <a:latin typeface="Cooper Black" panose="0208090404030B0204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760" y="3520395"/>
            <a:ext cx="2730420" cy="19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75590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48786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84454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4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523030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48786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44895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317811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48786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187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9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03045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478138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707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2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623089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478138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7170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9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/>
                  <a:t>Stop iteration for pairs already computed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881477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252441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74084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9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 smtClean="0"/>
                  <a:t>Stop iteration for pairs already computed</a:t>
                </a:r>
              </a:p>
              <a:p>
                <a:r>
                  <a:rPr lang="en-US" dirty="0" smtClean="0"/>
                  <a:t>Final pass: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𝒔𝑪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|+|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|−|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3259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67374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82810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707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Proportionality: </a:t>
            </a:r>
            <a:r>
              <a:rPr lang="en-US" dirty="0" err="1"/>
              <a:t>m</a:t>
            </a:r>
            <a:r>
              <a:rPr lang="en-US" dirty="0" err="1" smtClean="0"/>
              <a:t>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Construct hash table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msht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Calculate intersection of pairs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by element until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Increment counter for each common element</a:t>
                </a:r>
              </a:p>
              <a:p>
                <a:r>
                  <a:rPr lang="en-US" dirty="0" smtClean="0"/>
                  <a:t>Stop iteration for pairs already computed</a:t>
                </a:r>
              </a:p>
              <a:p>
                <a:r>
                  <a:rPr lang="en-US" dirty="0" smtClean="0"/>
                  <a:t>Final pass: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𝒔𝑪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|+|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|−|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3259" r="-4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67374"/>
              </p:ext>
            </p:extLst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367728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2/4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2/5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2/5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1/5</a:t>
                      </a:r>
                      <a:endParaRPr lang="en-GB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7077"/>
              </p:ext>
            </p:extLst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Proportionality: MsJh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Time Complexity:</a:t>
                </a:r>
              </a:p>
              <a:p>
                <a:pPr lvl="1"/>
                <a:r>
                  <a:rPr lang="en-US" dirty="0"/>
                  <a:t>Worst case: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SE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SE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SE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(all sets are equal)</a:t>
                </a:r>
                <a:endParaRPr lang="en-GB" dirty="0"/>
              </a:p>
              <a:p>
                <a:pPr lvl="1"/>
                <a:r>
                  <a:rPr lang="en-US" dirty="0"/>
                  <a:t>Practical case: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low overlap </a:t>
                </a:r>
                <a:r>
                  <a:rPr lang="en-US" dirty="0" smtClean="0"/>
                  <a:t>between contextual sets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4339360" cy="4679089"/>
              </a:xfrm>
              <a:blipFill>
                <a:blip r:embed="rId2"/>
                <a:stretch>
                  <a:fillRect l="-2532" t="-2347" r="-1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/>
          </p:nvPr>
        </p:nvGraphicFramePr>
        <p:xfrm>
          <a:off x="5418840" y="1404912"/>
          <a:ext cx="2734560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2980289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65683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594231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388158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4785608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Contextual Sets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634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98123"/>
              </p:ext>
            </p:extLst>
          </p:nvPr>
        </p:nvGraphicFramePr>
        <p:xfrm>
          <a:off x="5370600" y="3880631"/>
          <a:ext cx="324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193800" y="1404912"/>
          <a:ext cx="216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msht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5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Proportionality computation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Compute all complement Ptolemy’s distances between pairs in </a:t>
                </a:r>
                <a14:m>
                  <m:oMath xmlns:m="http://schemas.openxmlformats.org/officeDocument/2006/math"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𝒔𝑺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SE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SE" sz="2000" b="1" i="1">
                          <a:latin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Grid based approximation algorithms</a:t>
                </a:r>
              </a:p>
              <a:p>
                <a:pPr lvl="1"/>
                <a:r>
                  <a:rPr lang="en-US" dirty="0" smtClean="0"/>
                  <a:t>Approximates </a:t>
                </a:r>
                <a:r>
                  <a:rPr lang="en-US" dirty="0" smtClean="0"/>
                  <a:t>the score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𝑝𝑆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𝒮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</a:t>
                </a:r>
                <a:r>
                  <a:rPr lang="en-US" dirty="0" smtClean="0"/>
                  <a:t>ses </a:t>
                </a:r>
                <a:r>
                  <a:rPr lang="en-US" dirty="0" smtClean="0"/>
                  <a:t>precomputed distances between </a:t>
                </a:r>
                <a:r>
                  <a:rPr lang="en-US" dirty="0" smtClean="0"/>
                  <a:t>cells of Grid</a:t>
                </a:r>
                <a:br>
                  <a:rPr lang="en-US" dirty="0" smtClean="0"/>
                </a:br>
                <a:r>
                  <a:rPr lang="en-US" dirty="0" smtClean="0"/>
                  <a:t>as approximations of the exact values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29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3403701"/>
            <a:ext cx="2743200" cy="27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top-3 retrieval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1471750"/>
            <a:ext cx="4604657" cy="470521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SimSun" panose="02010600030101010101" pitchFamily="2" charset="-122"/>
              </a:rPr>
              <a:t>Example: 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 smtClean="0">
                <a:ea typeface="SimSun" panose="02010600030101010101" pitchFamily="2" charset="-122"/>
              </a:rPr>
              <a:t>A query </a:t>
            </a:r>
            <a:r>
              <a:rPr lang="en-US" altLang="zh-CN" b="1" dirty="0" smtClean="0">
                <a:ea typeface="SimSun" panose="02010600030101010101" pitchFamily="2" charset="-122"/>
              </a:rPr>
              <a:t>Q: {</a:t>
            </a:r>
            <a:r>
              <a:rPr lang="en-US" altLang="zh-CN" b="1" i="1" dirty="0" smtClean="0">
                <a:ea typeface="SimSun" panose="02010600030101010101" pitchFamily="2" charset="-122"/>
              </a:rPr>
              <a:t>q</a:t>
            </a:r>
            <a:r>
              <a:rPr lang="en-US" altLang="zh-CN" b="1" dirty="0" smtClean="0">
                <a:ea typeface="SimSun" panose="02010600030101010101" pitchFamily="2" charset="-122"/>
              </a:rPr>
              <a:t>, </a:t>
            </a:r>
            <a:r>
              <a:rPr lang="en-US" altLang="zh-CN" dirty="0" smtClean="0">
                <a:ea typeface="SimSun" panose="02010600030101010101" pitchFamily="2" charset="-122"/>
              </a:rPr>
              <a:t>museum</a:t>
            </a:r>
            <a:r>
              <a:rPr lang="en-US" altLang="zh-CN" b="1" dirty="0" smtClean="0">
                <a:ea typeface="SimSun" panose="02010600030101010101" pitchFamily="2" charset="-122"/>
              </a:rPr>
              <a:t>}</a:t>
            </a:r>
          </a:p>
          <a:p>
            <a:pPr lvl="1"/>
            <a:r>
              <a:rPr lang="en-US" altLang="zh-CN" dirty="0" smtClean="0">
                <a:ea typeface="SimSun" panose="02010600030101010101" pitchFamily="2" charset="-122"/>
              </a:rPr>
              <a:t>A</a:t>
            </a:r>
            <a:r>
              <a:rPr lang="zh-CN" altLang="en-US" dirty="0" smtClean="0">
                <a:ea typeface="SimSun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1652AA"/>
                </a:solidFill>
                <a:ea typeface="SimSun" panose="02010600030101010101" pitchFamily="2" charset="-122"/>
              </a:rPr>
              <a:t>relevance</a:t>
            </a:r>
            <a:r>
              <a:rPr lang="zh-CN" altLang="en-US" b="1" dirty="0" smtClean="0">
                <a:solidFill>
                  <a:srgbClr val="1652AA"/>
                </a:solidFill>
                <a:ea typeface="SimSun" panose="02010600030101010101" pitchFamily="2" charset="-122"/>
              </a:rPr>
              <a:t> query</a:t>
            </a:r>
            <a:r>
              <a:rPr lang="zh-CN" altLang="en-US" dirty="0" smtClean="0">
                <a:ea typeface="SimSun" panose="02010600030101010101" pitchFamily="2" charset="-122"/>
              </a:rPr>
              <a:t> result could include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zh-CN" altLang="en-US" i="1" baseline="-25000" dirty="0" smtClean="0">
                <a:ea typeface="SimSun" panose="02010600030101010101" pitchFamily="2" charset="-122"/>
              </a:rPr>
              <a:t>1</a:t>
            </a:r>
            <a:r>
              <a:rPr lang="zh-CN" altLang="en-US" dirty="0" smtClean="0">
                <a:ea typeface="SimSun" panose="02010600030101010101" pitchFamily="2" charset="-122"/>
              </a:rPr>
              <a:t>,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2</a:t>
            </a:r>
            <a:r>
              <a:rPr lang="zh-CN" altLang="en-US" dirty="0" smtClean="0">
                <a:ea typeface="SimSun" panose="02010600030101010101" pitchFamily="2" charset="-122"/>
              </a:rPr>
              <a:t> and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3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pPr lvl="1"/>
            <a:r>
              <a:rPr lang="en-US" altLang="zh-CN" dirty="0" smtClean="0">
                <a:ea typeface="SimSun" panose="02010600030101010101" pitchFamily="2" charset="-122"/>
              </a:rPr>
              <a:t>A</a:t>
            </a:r>
            <a:r>
              <a:rPr lang="zh-CN" altLang="en-US" dirty="0" smtClean="0">
                <a:ea typeface="SimSun" panose="02010600030101010101" pitchFamily="2" charset="-122"/>
              </a:rPr>
              <a:t> </a:t>
            </a:r>
            <a:r>
              <a:rPr lang="zh-CN" altLang="en-US" b="1" dirty="0" smtClean="0">
                <a:solidFill>
                  <a:srgbClr val="497B35"/>
                </a:solidFill>
                <a:ea typeface="SimSun" panose="02010600030101010101" pitchFamily="2" charset="-122"/>
              </a:rPr>
              <a:t>diversified query</a:t>
            </a:r>
            <a:r>
              <a:rPr lang="zh-CN" altLang="en-US" dirty="0" smtClean="0">
                <a:solidFill>
                  <a:srgbClr val="497B35"/>
                </a:solidFill>
                <a:ea typeface="SimSun" panose="02010600030101010101" pitchFamily="2" charset="-122"/>
              </a:rPr>
              <a:t> </a:t>
            </a:r>
            <a:r>
              <a:rPr lang="zh-CN" altLang="en-US" dirty="0" smtClean="0">
                <a:ea typeface="SimSun" panose="02010600030101010101" pitchFamily="2" charset="-122"/>
              </a:rPr>
              <a:t>result could include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zh-CN" altLang="en-US" i="1" baseline="-25000" dirty="0" smtClean="0">
                <a:ea typeface="SimSun" panose="02010600030101010101" pitchFamily="2" charset="-122"/>
              </a:rPr>
              <a:t>1</a:t>
            </a:r>
            <a:r>
              <a:rPr lang="zh-CN" altLang="en-US" dirty="0" smtClean="0">
                <a:ea typeface="SimSun" panose="02010600030101010101" pitchFamily="2" charset="-122"/>
              </a:rPr>
              <a:t>,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3</a:t>
            </a:r>
            <a:r>
              <a:rPr lang="zh-CN" altLang="en-US" dirty="0" smtClean="0">
                <a:ea typeface="SimSun" panose="02010600030101010101" pitchFamily="2" charset="-122"/>
              </a:rPr>
              <a:t> and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4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GB" dirty="0" smtClean="0"/>
          </a:p>
          <a:p>
            <a:pPr lvl="1"/>
            <a:r>
              <a:rPr lang="en-US" altLang="zh-CN" dirty="0" smtClean="0">
                <a:ea typeface="SimSun" panose="02010600030101010101" pitchFamily="2" charset="-122"/>
              </a:rPr>
              <a:t>A</a:t>
            </a:r>
            <a:r>
              <a:rPr lang="zh-CN" altLang="en-US" dirty="0" smtClean="0">
                <a:ea typeface="SimSun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D16349"/>
                </a:solidFill>
                <a:ea typeface="SimSun" panose="02010600030101010101" pitchFamily="2" charset="-122"/>
              </a:rPr>
              <a:t>proportional</a:t>
            </a:r>
            <a:r>
              <a:rPr lang="zh-CN" altLang="en-US" b="1" dirty="0" smtClean="0">
                <a:solidFill>
                  <a:srgbClr val="D16349"/>
                </a:solidFill>
                <a:ea typeface="SimSun" panose="02010600030101010101" pitchFamily="2" charset="-122"/>
              </a:rPr>
              <a:t> query</a:t>
            </a:r>
            <a:r>
              <a:rPr lang="zh-CN" altLang="en-US" dirty="0" smtClean="0">
                <a:ea typeface="SimSun" panose="02010600030101010101" pitchFamily="2" charset="-122"/>
              </a:rPr>
              <a:t> result could include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zh-CN" altLang="en-US" i="1" baseline="-25000" dirty="0" smtClean="0">
                <a:ea typeface="SimSun" panose="02010600030101010101" pitchFamily="2" charset="-122"/>
              </a:rPr>
              <a:t>1</a:t>
            </a:r>
            <a:r>
              <a:rPr lang="zh-CN" altLang="en-US" dirty="0" smtClean="0">
                <a:ea typeface="SimSun" panose="02010600030101010101" pitchFamily="2" charset="-122"/>
              </a:rPr>
              <a:t>,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2</a:t>
            </a:r>
            <a:r>
              <a:rPr lang="zh-CN" altLang="en-US" dirty="0" smtClean="0">
                <a:ea typeface="SimSun" panose="02010600030101010101" pitchFamily="2" charset="-122"/>
              </a:rPr>
              <a:t> and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4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53" y="1549045"/>
            <a:ext cx="5553720" cy="3671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181" y="2235925"/>
            <a:ext cx="1666116" cy="2238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710" y="2248995"/>
            <a:ext cx="3882050" cy="27268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17" y="2134697"/>
            <a:ext cx="3582149" cy="2893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813" y="1541425"/>
            <a:ext cx="5575934" cy="36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432" y="1497871"/>
            <a:ext cx="4628368" cy="46790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33" y="1497872"/>
            <a:ext cx="4628367" cy="4679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374" y="2178580"/>
            <a:ext cx="3296866" cy="3335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263" y="1563902"/>
            <a:ext cx="4633377" cy="4633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265" y="1563905"/>
            <a:ext cx="4633375" cy="4633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961" y="1543587"/>
            <a:ext cx="4732020" cy="4732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592" y="1493653"/>
            <a:ext cx="4737927" cy="4775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</a:t>
            </a:r>
            <a:r>
              <a:rPr lang="en-US" dirty="0" smtClean="0"/>
              <a:t>Proportionality: Grid based algorithms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5654040" cy="4679089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Generate grid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 smtClean="0"/>
                  <a:t> using furthest place</a:t>
                </a:r>
              </a:p>
              <a:p>
                <a:r>
                  <a:rPr lang="en-GB" dirty="0" smtClean="0"/>
                  <a:t>Allocate places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 smtClean="0"/>
                  <a:t> cells</a:t>
                </a:r>
              </a:p>
              <a:p>
                <a:pPr lvl="1"/>
                <a:r>
                  <a:rPr lang="en-GB" dirty="0" smtClean="0"/>
                  <a:t>Update cell cardinalities</a:t>
                </a:r>
              </a:p>
              <a:p>
                <a:r>
                  <a:rPr lang="en-US" dirty="0" smtClean="0"/>
                  <a:t>Precomputed distances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all pairs of cells</a:t>
                </a:r>
              </a:p>
              <a:p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𝑝𝑆</m:t>
                    </m:r>
                    <m:r>
                      <a:rPr lang="en-SE" i="1" dirty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via: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𝑝𝑆𝑆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S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5654040" cy="4679089"/>
              </a:xfrm>
              <a:blipFill>
                <a:blip r:embed="rId9"/>
                <a:stretch>
                  <a:fillRect l="-1942" t="-2347" r="-1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</a:t>
            </a:r>
            <a:r>
              <a:rPr lang="en-US" dirty="0" smtClean="0"/>
              <a:t>Proportionality: Grid based algorithms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4"/>
                <a:ext cx="5654040" cy="46790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Time Complexity:</a:t>
                </a:r>
              </a:p>
              <a:p>
                <a:pPr lvl="1"/>
                <a:r>
                  <a:rPr lang="en-US" dirty="0" smtClean="0"/>
                  <a:t>Worst case: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S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 smtClean="0"/>
                  <a:t> </a:t>
                </a:r>
                <a:r>
                  <a:rPr lang="en-GB" dirty="0" smtClean="0"/>
                  <a:t>(all places in different cells)</a:t>
                </a:r>
              </a:p>
              <a:p>
                <a:pPr lvl="1"/>
                <a:r>
                  <a:rPr lang="en-US" dirty="0" smtClean="0"/>
                  <a:t>Practical case: places are grouped into cells</a:t>
                </a:r>
              </a:p>
              <a:p>
                <a:r>
                  <a:rPr lang="en-US" dirty="0" smtClean="0"/>
                  <a:t>Space Complexity:</a:t>
                </a:r>
              </a:p>
              <a:p>
                <a:pPr lvl="1"/>
                <a:r>
                  <a:rPr lang="en-US" dirty="0" smtClean="0"/>
                  <a:t>Runtime: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Precomputation: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𝑴𝑨𝑿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1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𝑴𝑨𝑿</m:t>
                        </m:r>
                      </m:sub>
                    </m:sSub>
                  </m:oMath>
                </a14:m>
                <a:r>
                  <a:rPr lang="en-GB" dirty="0" smtClean="0"/>
                  <a:t>: large precomputed grid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4"/>
                <a:ext cx="5654040" cy="4679089"/>
              </a:xfrm>
              <a:blipFill>
                <a:blip r:embed="rId2"/>
                <a:stretch>
                  <a:fillRect l="-1942" t="-2347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31</a:t>
            </a:fld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33" y="1497872"/>
            <a:ext cx="4628367" cy="46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</a:t>
            </a:r>
            <a:r>
              <a:rPr lang="en-US" dirty="0" smtClean="0"/>
              <a:t>Proportionality: Grid based algorithms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47703"/>
            <a:ext cx="5654040" cy="3329260"/>
          </a:xfrm>
        </p:spPr>
        <p:txBody>
          <a:bodyPr/>
          <a:lstStyle/>
          <a:p>
            <a:r>
              <a:rPr lang="en-US" dirty="0" smtClean="0"/>
              <a:t>Radial Grid variant</a:t>
            </a:r>
          </a:p>
          <a:p>
            <a:endParaRPr lang="en-US" dirty="0" smtClean="0"/>
          </a:p>
          <a:p>
            <a:r>
              <a:rPr lang="en-US" dirty="0" smtClean="0"/>
              <a:t>Higher approximation error for real world cases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11" y="1497873"/>
            <a:ext cx="4679089" cy="46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Datasets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Queries (#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100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Locations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dirty="0" smtClean="0"/>
                  <a:t>: metropolitan cities (e.g. New York, Beijing)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sets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 smtClean="0"/>
                  <a:t> relevant places close the query location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Settings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{20,40,60,</m:t>
                    </m:r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,150,</m:t>
                    </m:r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,400,1000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{5,</m:t>
                    </m:r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,15,20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:{10,20,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,80,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,150,200,400}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8257"/>
            <a:ext cx="2218509" cy="1512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53" y="1462954"/>
            <a:ext cx="2934256" cy="1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- </a:t>
            </a:r>
            <a:r>
              <a:rPr lang="en-US" dirty="0" err="1"/>
              <a:t>MsJh</a:t>
            </a:r>
            <a:r>
              <a:rPr lang="en-US" dirty="0"/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37760"/>
                <a:ext cx="10515600" cy="1234440"/>
              </a:xfrm>
            </p:spPr>
            <p:txBody>
              <a:bodyPr/>
              <a:lstStyle/>
              <a:p>
                <a:r>
                  <a:rPr lang="en-US" dirty="0" smtClean="0"/>
                  <a:t>Up to 1 order of magnitude more efficient.</a:t>
                </a:r>
              </a:p>
              <a:p>
                <a:r>
                  <a:rPr lang="en-US" dirty="0" smtClean="0"/>
                  <a:t>Not significantly affected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SE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37760"/>
                <a:ext cx="10515600" cy="1234440"/>
              </a:xfrm>
              <a:blipFill>
                <a:blip r:embed="rId2"/>
                <a:stretch>
                  <a:fillRect l="-1043" t="-8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334590"/>
            <a:ext cx="71723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0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7"/>
          <a:stretch/>
        </p:blipFill>
        <p:spPr bwMode="auto">
          <a:xfrm>
            <a:off x="2375171" y="1162411"/>
            <a:ext cx="718865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- Grid based algorithms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14799"/>
                <a:ext cx="10515600" cy="2062163"/>
              </a:xfrm>
            </p:spPr>
            <p:txBody>
              <a:bodyPr/>
              <a:lstStyle/>
              <a:p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1-3</a:t>
                </a:r>
                <a:r>
                  <a:rPr lang="en-US" dirty="0" smtClean="0"/>
                  <a:t> orders of magnitude more efficient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GB" dirty="0" smtClean="0"/>
                  <a:t> only marginally affects efficiency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14799"/>
                <a:ext cx="10515600" cy="2062163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6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0"/>
          <a:stretch/>
        </p:blipFill>
        <p:spPr bwMode="auto">
          <a:xfrm>
            <a:off x="1888787" y="1468258"/>
            <a:ext cx="7675416" cy="30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Approximation </a:t>
            </a:r>
            <a:r>
              <a:rPr lang="en-US" dirty="0" smtClean="0"/>
              <a:t>quality - Grid based algorithms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2000"/>
                <a:ext cx="10515600" cy="1604962"/>
              </a:xfrm>
            </p:spPr>
            <p:txBody>
              <a:bodyPr/>
              <a:lstStyle/>
              <a:p>
                <a:r>
                  <a:rPr lang="en-US" dirty="0" smtClean="0"/>
                  <a:t>Constant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~5%</a:t>
                </a:r>
                <a:r>
                  <a:rPr lang="en-US" dirty="0" smtClean="0"/>
                  <a:t> error for default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and varying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GB" b="1" dirty="0" smtClean="0"/>
              </a:p>
              <a:p>
                <a:r>
                  <a:rPr lang="en-US" dirty="0" smtClean="0"/>
                  <a:t>Marginal improvement for larger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US" dirty="0" smtClean="0"/>
                  <a:t>Radial version suffers from higher error of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~20%</a:t>
                </a:r>
                <a:endParaRPr lang="en-GB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2000"/>
                <a:ext cx="10515600" cy="1604962"/>
              </a:xfrm>
              <a:blipFill>
                <a:blip r:embed="rId3"/>
                <a:stretch>
                  <a:fillRect l="-1043" t="-6464" b="-4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  <a:r>
              <a:rPr lang="en-SE" dirty="0" smtClean="0"/>
              <a:t>–</a:t>
            </a:r>
            <a:r>
              <a:rPr lang="en-US" dirty="0" smtClean="0"/>
              <a:t> Proportionality Framework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41520"/>
                <a:ext cx="10515600" cy="1635443"/>
              </a:xfrm>
            </p:spPr>
            <p:txBody>
              <a:bodyPr/>
              <a:lstStyle/>
              <a:p>
                <a:r>
                  <a:rPr lang="en-US" dirty="0" smtClean="0"/>
                  <a:t>Total cost: 1 order of magnitude lower.</a:t>
                </a:r>
              </a:p>
              <a:p>
                <a:r>
                  <a:rPr lang="en-US" dirty="0" smtClean="0"/>
                  <a:t>Difference increase for larger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US" dirty="0" smtClean="0"/>
                  <a:t>Unaffected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41520"/>
                <a:ext cx="10515600" cy="1635443"/>
              </a:xfrm>
              <a:blipFill>
                <a:blip r:embed="rId2"/>
                <a:stretch>
                  <a:fillRect l="-1043" t="-6343" b="-2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59" y="1378563"/>
            <a:ext cx="7129281" cy="30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44" y="1468257"/>
            <a:ext cx="7808879" cy="328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Approximation quality</a:t>
            </a:r>
            <a:r>
              <a:rPr lang="en-SE" dirty="0" smtClean="0"/>
              <a:t>–</a:t>
            </a:r>
            <a:r>
              <a:rPr lang="en-US" dirty="0" smtClean="0"/>
              <a:t> Prop. Framework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33157"/>
                <a:ext cx="10515600" cy="1243805"/>
              </a:xfrm>
            </p:spPr>
            <p:txBody>
              <a:bodyPr/>
              <a:lstStyle/>
              <a:p>
                <a:r>
                  <a:rPr lang="en-US" dirty="0" smtClean="0"/>
                  <a:t>ABP achieves marginally 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𝐻𝑃𝐹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score.</a:t>
                </a:r>
              </a:p>
              <a:p>
                <a:r>
                  <a:rPr lang="en-US" dirty="0" smtClean="0"/>
                  <a:t>Minor approximation compromise due to the Grid algorithm.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33157"/>
                <a:ext cx="10515600" cy="1243805"/>
              </a:xfrm>
              <a:blipFill>
                <a:blip r:embed="rId3"/>
                <a:stretch>
                  <a:fillRect l="-1043" t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874"/>
            <a:ext cx="6019800" cy="4679089"/>
          </a:xfrm>
        </p:spPr>
        <p:txBody>
          <a:bodyPr>
            <a:normAutofit/>
          </a:bodyPr>
          <a:lstStyle/>
          <a:p>
            <a:r>
              <a:rPr lang="en-US" dirty="0" smtClean="0"/>
              <a:t>10 evaluators</a:t>
            </a:r>
          </a:p>
          <a:p>
            <a:r>
              <a:rPr lang="en-US" dirty="0" smtClean="0"/>
              <a:t>Asked to evaluated on 1-10 scale</a:t>
            </a:r>
          </a:p>
          <a:p>
            <a:pPr lvl="1"/>
            <a:r>
              <a:rPr lang="en-US" dirty="0" smtClean="0"/>
              <a:t>Overall result (P1)</a:t>
            </a:r>
          </a:p>
          <a:p>
            <a:pPr lvl="1"/>
            <a:r>
              <a:rPr lang="en-US" dirty="0" smtClean="0"/>
              <a:t>Ranking (P2)</a:t>
            </a:r>
          </a:p>
          <a:p>
            <a:pPr lvl="1"/>
            <a:r>
              <a:rPr lang="en-US" dirty="0" smtClean="0"/>
              <a:t>3 Usability tasks (T1-T3)</a:t>
            </a:r>
          </a:p>
          <a:p>
            <a:r>
              <a:rPr lang="en-US" dirty="0" smtClean="0"/>
              <a:t>Clear preference for proportional results for P1,P2 </a:t>
            </a:r>
            <a:r>
              <a:rPr lang="en-SE" dirty="0" smtClean="0"/>
              <a:t>–</a:t>
            </a:r>
            <a:r>
              <a:rPr lang="en-US" dirty="0" smtClean="0"/>
              <a:t> T1,T2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39</a:t>
            </a:fld>
            <a:endParaRPr lang="en-GB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15" b="11522"/>
          <a:stretch/>
        </p:blipFill>
        <p:spPr bwMode="auto">
          <a:xfrm>
            <a:off x="7105460" y="1468257"/>
            <a:ext cx="4411428" cy="416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- Proportional Semantic Places problem (</a:t>
            </a:r>
            <a:r>
              <a:rPr lang="en-US" i="1" dirty="0" err="1" smtClean="0"/>
              <a:t>k</a:t>
            </a:r>
            <a:r>
              <a:rPr lang="en-US" dirty="0" err="1" smtClean="0"/>
              <a:t>PSP</a:t>
            </a:r>
            <a:r>
              <a:rPr lang="en-US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875"/>
                <a:ext cx="10515600" cy="45676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Assuming a query location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dirty="0" smtClean="0"/>
                  <a:t> and an input set </a:t>
                </a:r>
                <a14:m>
                  <m:oMath xmlns:m="http://schemas.openxmlformats.org/officeDocument/2006/math">
                    <m:r>
                      <a:rPr lang="en-SE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  <m:r>
                      <a:rPr lang="en-SE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 smtClean="0"/>
                  <a:t> places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with a location, a contextual set and a relevance score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𝒓𝑭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E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Retrieve a set </a:t>
                </a:r>
                <a14:m>
                  <m:oMath xmlns:m="http://schemas.openxmlformats.org/officeDocument/2006/math"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𝓡</m:t>
                    </m:r>
                  </m:oMath>
                </a14:m>
                <a:r>
                  <a:rPr lang="en-US" dirty="0" smtClean="0"/>
                  <a:t> of top-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objects that are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relevant</a:t>
                </a:r>
                <a:r>
                  <a:rPr lang="en-US" dirty="0" smtClean="0"/>
                  <a:t> to the query and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representative</a:t>
                </a:r>
                <a:r>
                  <a:rPr lang="en-US" dirty="0" smtClean="0"/>
                  <a:t> of the input set </a:t>
                </a:r>
                <a14:m>
                  <m:oMath xmlns:m="http://schemas.openxmlformats.org/officeDocument/2006/math">
                    <m:r>
                      <a:rPr lang="en-SE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define this measure as a function of the location and context of objects in both </a:t>
                </a:r>
                <a14:m>
                  <m:oMath xmlns:m="http://schemas.openxmlformats.org/officeDocument/2006/math">
                    <m:r>
                      <a:rPr lang="en-S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S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𝐻𝑃𝑓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 have proved </a:t>
                </a:r>
                <a:r>
                  <a:rPr lang="en-US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k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PSP</a:t>
                </a:r>
                <a:r>
                  <a:rPr lang="en-US" dirty="0" smtClean="0"/>
                  <a:t> to be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NP-hard.</a:t>
                </a:r>
              </a:p>
              <a:p>
                <a:r>
                  <a:rPr lang="en-US" dirty="0" smtClean="0"/>
                  <a:t>We have adapted greedy diversification algorithms to solve </a:t>
                </a:r>
                <a:r>
                  <a:rPr lang="en-US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k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PSP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875"/>
                <a:ext cx="10515600" cy="4567645"/>
              </a:xfrm>
              <a:blipFill>
                <a:blip r:embed="rId2"/>
                <a:stretch>
                  <a:fillRect l="-928" t="-3071" b="-1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31429" y="4145280"/>
            <a:ext cx="1123405" cy="5486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312332" y="4145280"/>
            <a:ext cx="1123405" cy="548640"/>
          </a:xfrm>
          <a:prstGeom prst="ellipse">
            <a:avLst/>
          </a:prstGeom>
          <a:noFill/>
          <a:ln w="38100">
            <a:solidFill>
              <a:srgbClr val="D16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238794" y="3630533"/>
            <a:ext cx="17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Relevance score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3658" y="3630533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Proportionality score</a:t>
            </a:r>
            <a:endParaRPr lang="en-GB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</a:p>
          <a:p>
            <a:pPr lvl="1"/>
            <a:r>
              <a:rPr lang="en-US" dirty="0" smtClean="0"/>
              <a:t>introduced the problem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proportionality</a:t>
            </a:r>
            <a:r>
              <a:rPr lang="en-US" dirty="0" smtClean="0"/>
              <a:t> in location based retrieval for places with context.</a:t>
            </a:r>
          </a:p>
          <a:p>
            <a:pPr lvl="1"/>
            <a:r>
              <a:rPr lang="en-US" dirty="0"/>
              <a:t>proposed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generic algorithmic framework</a:t>
            </a:r>
            <a:r>
              <a:rPr lang="en-US" dirty="0"/>
              <a:t> that adapts existing greedy diversification algorithms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proposed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novel efficient algorithm</a:t>
            </a:r>
            <a:r>
              <a:rPr lang="en-US" dirty="0" smtClean="0"/>
              <a:t> for contextual proportionality (</a:t>
            </a:r>
            <a:r>
              <a:rPr lang="en-US" dirty="0" err="1" smtClean="0"/>
              <a:t>MsJh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proposed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novel efficient algorithm</a:t>
            </a:r>
            <a:r>
              <a:rPr lang="en-US" dirty="0" smtClean="0"/>
              <a:t> for the calculation of spatial proportionality (Grid based algorithm).</a:t>
            </a:r>
          </a:p>
          <a:p>
            <a:pPr lvl="1"/>
            <a:r>
              <a:rPr lang="en-US" dirty="0" smtClean="0"/>
              <a:t>presented a thorough evaluation 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real datasets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georgios.kalamatianos@it.uu.se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514311" y="4796515"/>
            <a:ext cx="1163377" cy="678730"/>
            <a:chOff x="4014478" y="4918435"/>
            <a:chExt cx="1163377" cy="678730"/>
          </a:xfrm>
        </p:grpSpPr>
        <p:sp>
          <p:nvSpPr>
            <p:cNvPr id="5" name="Rectangle 4"/>
            <p:cNvSpPr/>
            <p:nvPr/>
          </p:nvSpPr>
          <p:spPr>
            <a:xfrm>
              <a:off x="4014478" y="4918435"/>
              <a:ext cx="1163377" cy="6787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4033520" y="4920975"/>
              <a:ext cx="1122680" cy="509048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2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 Proportionality: </a:t>
            </a:r>
            <a:r>
              <a:rPr lang="en-US" dirty="0" err="1" smtClean="0"/>
              <a:t>MsJh</a:t>
            </a:r>
            <a:r>
              <a:rPr lang="en-US" dirty="0" smtClean="0"/>
              <a:t> (backup)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945109"/>
              </p:ext>
            </p:extLst>
          </p:nvPr>
        </p:nvGraphicFramePr>
        <p:xfrm>
          <a:off x="3769360" y="1475650"/>
          <a:ext cx="45032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226">
                  <a:extLst>
                    <a:ext uri="{9D8B030D-6E8A-4147-A177-3AD203B41FA5}">
                      <a16:colId xmlns:a16="http://schemas.microsoft.com/office/drawing/2014/main" val="33337216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457808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4572195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48150214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1411195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59608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2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:{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a,b,c,d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27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:{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a,d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:{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e,f,g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:{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a,b,h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:{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b,c,i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3149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27384"/>
              </p:ext>
            </p:extLst>
          </p:nvPr>
        </p:nvGraphicFramePr>
        <p:xfrm>
          <a:off x="8803640" y="1475650"/>
          <a:ext cx="25501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540">
                  <a:extLst>
                    <a:ext uri="{9D8B030D-6E8A-4147-A177-3AD203B41FA5}">
                      <a16:colId xmlns:a16="http://schemas.microsoft.com/office/drawing/2014/main" val="1634211510"/>
                    </a:ext>
                  </a:extLst>
                </a:gridCol>
                <a:gridCol w="637540">
                  <a:extLst>
                    <a:ext uri="{9D8B030D-6E8A-4147-A177-3AD203B41FA5}">
                      <a16:colId xmlns:a16="http://schemas.microsoft.com/office/drawing/2014/main" val="2681058317"/>
                    </a:ext>
                  </a:extLst>
                </a:gridCol>
                <a:gridCol w="637540">
                  <a:extLst>
                    <a:ext uri="{9D8B030D-6E8A-4147-A177-3AD203B41FA5}">
                      <a16:colId xmlns:a16="http://schemas.microsoft.com/office/drawing/2014/main" val="4240642174"/>
                    </a:ext>
                  </a:extLst>
                </a:gridCol>
                <a:gridCol w="637540">
                  <a:extLst>
                    <a:ext uri="{9D8B030D-6E8A-4147-A177-3AD203B41FA5}">
                      <a16:colId xmlns:a16="http://schemas.microsoft.com/office/drawing/2014/main" val="3150816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Mh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Sets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2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4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0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8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top-3 retrieval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3905818"/>
            <a:ext cx="10515600" cy="2271145"/>
          </a:xfrm>
        </p:spPr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Example: A query </a:t>
            </a:r>
            <a:r>
              <a:rPr lang="en-US" altLang="zh-CN" b="1" dirty="0" smtClean="0">
                <a:ea typeface="SimSun" panose="02010600030101010101" pitchFamily="2" charset="-122"/>
              </a:rPr>
              <a:t>Q: {</a:t>
            </a:r>
            <a:r>
              <a:rPr lang="en-US" altLang="zh-CN" b="1" i="1" dirty="0" smtClean="0">
                <a:ea typeface="SimSun" panose="02010600030101010101" pitchFamily="2" charset="-122"/>
              </a:rPr>
              <a:t>q</a:t>
            </a:r>
            <a:r>
              <a:rPr lang="en-US" altLang="zh-CN" b="1" dirty="0" smtClean="0">
                <a:ea typeface="SimSun" panose="02010600030101010101" pitchFamily="2" charset="-122"/>
              </a:rPr>
              <a:t>, </a:t>
            </a:r>
            <a:r>
              <a:rPr lang="en-US" altLang="zh-CN" dirty="0" smtClean="0">
                <a:ea typeface="SimSun" panose="02010600030101010101" pitchFamily="2" charset="-122"/>
              </a:rPr>
              <a:t>museum</a:t>
            </a:r>
            <a:r>
              <a:rPr lang="en-US" altLang="zh-CN" b="1" dirty="0" smtClean="0">
                <a:ea typeface="SimSun" panose="02010600030101010101" pitchFamily="2" charset="-122"/>
              </a:rPr>
              <a:t>}</a:t>
            </a:r>
          </a:p>
          <a:p>
            <a:pPr lvl="1"/>
            <a:r>
              <a:rPr lang="en-US" altLang="zh-CN" dirty="0" smtClean="0">
                <a:ea typeface="SimSun" panose="02010600030101010101" pitchFamily="2" charset="-122"/>
              </a:rPr>
              <a:t>A</a:t>
            </a:r>
            <a:r>
              <a:rPr lang="zh-CN" altLang="en-US" dirty="0" smtClean="0">
                <a:ea typeface="SimSun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1652AA"/>
                </a:solidFill>
                <a:ea typeface="SimSun" panose="02010600030101010101" pitchFamily="2" charset="-122"/>
              </a:rPr>
              <a:t>relevance</a:t>
            </a:r>
            <a:r>
              <a:rPr lang="zh-CN" altLang="en-US" b="1" dirty="0" smtClean="0">
                <a:solidFill>
                  <a:srgbClr val="1652AA"/>
                </a:solidFill>
                <a:ea typeface="SimSun" panose="02010600030101010101" pitchFamily="2" charset="-122"/>
              </a:rPr>
              <a:t> query</a:t>
            </a:r>
            <a:r>
              <a:rPr lang="zh-CN" altLang="en-US" dirty="0" smtClean="0">
                <a:ea typeface="SimSun" panose="02010600030101010101" pitchFamily="2" charset="-122"/>
              </a:rPr>
              <a:t> result could include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zh-CN" altLang="en-US" i="1" baseline="-25000" dirty="0" smtClean="0">
                <a:ea typeface="SimSun" panose="02010600030101010101" pitchFamily="2" charset="-122"/>
              </a:rPr>
              <a:t>1</a:t>
            </a:r>
            <a:r>
              <a:rPr lang="zh-CN" altLang="en-US" dirty="0" smtClean="0">
                <a:ea typeface="SimSun" panose="02010600030101010101" pitchFamily="2" charset="-122"/>
              </a:rPr>
              <a:t>,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2</a:t>
            </a:r>
            <a:r>
              <a:rPr lang="zh-CN" altLang="en-US" dirty="0" smtClean="0">
                <a:ea typeface="SimSun" panose="02010600030101010101" pitchFamily="2" charset="-122"/>
              </a:rPr>
              <a:t> and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3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pPr lvl="1"/>
            <a:r>
              <a:rPr lang="en-US" altLang="zh-CN" dirty="0" smtClean="0">
                <a:ea typeface="SimSun" panose="02010600030101010101" pitchFamily="2" charset="-122"/>
              </a:rPr>
              <a:t>A</a:t>
            </a:r>
            <a:r>
              <a:rPr lang="zh-CN" altLang="en-US" dirty="0" smtClean="0">
                <a:ea typeface="SimSun" panose="02010600030101010101" pitchFamily="2" charset="-122"/>
              </a:rPr>
              <a:t> </a:t>
            </a:r>
            <a:r>
              <a:rPr lang="zh-CN" altLang="en-US" b="1" dirty="0" smtClean="0">
                <a:solidFill>
                  <a:srgbClr val="497B35"/>
                </a:solidFill>
                <a:ea typeface="SimSun" panose="02010600030101010101" pitchFamily="2" charset="-122"/>
              </a:rPr>
              <a:t>diversified query</a:t>
            </a:r>
            <a:r>
              <a:rPr lang="zh-CN" altLang="en-US" dirty="0" smtClean="0">
                <a:solidFill>
                  <a:srgbClr val="497B35"/>
                </a:solidFill>
                <a:ea typeface="SimSun" panose="02010600030101010101" pitchFamily="2" charset="-122"/>
              </a:rPr>
              <a:t> </a:t>
            </a:r>
            <a:r>
              <a:rPr lang="zh-CN" altLang="en-US" dirty="0" smtClean="0">
                <a:ea typeface="SimSun" panose="02010600030101010101" pitchFamily="2" charset="-122"/>
              </a:rPr>
              <a:t>result could include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zh-CN" altLang="en-US" i="1" baseline="-25000" dirty="0" smtClean="0">
                <a:ea typeface="SimSun" panose="02010600030101010101" pitchFamily="2" charset="-122"/>
              </a:rPr>
              <a:t>1</a:t>
            </a:r>
            <a:r>
              <a:rPr lang="zh-CN" altLang="en-US" dirty="0" smtClean="0">
                <a:ea typeface="SimSun" panose="02010600030101010101" pitchFamily="2" charset="-122"/>
              </a:rPr>
              <a:t>,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3</a:t>
            </a:r>
            <a:r>
              <a:rPr lang="zh-CN" altLang="en-US" dirty="0" smtClean="0">
                <a:ea typeface="SimSun" panose="02010600030101010101" pitchFamily="2" charset="-122"/>
              </a:rPr>
              <a:t> and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4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GB" dirty="0" smtClean="0"/>
          </a:p>
          <a:p>
            <a:pPr lvl="1"/>
            <a:r>
              <a:rPr lang="en-US" altLang="zh-CN" dirty="0" smtClean="0">
                <a:ea typeface="SimSun" panose="02010600030101010101" pitchFamily="2" charset="-122"/>
              </a:rPr>
              <a:t>A</a:t>
            </a:r>
            <a:r>
              <a:rPr lang="zh-CN" altLang="en-US" dirty="0" smtClean="0">
                <a:ea typeface="SimSun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D16349"/>
                </a:solidFill>
                <a:ea typeface="SimSun" panose="02010600030101010101" pitchFamily="2" charset="-122"/>
              </a:rPr>
              <a:t>proportional</a:t>
            </a:r>
            <a:r>
              <a:rPr lang="zh-CN" altLang="en-US" b="1" dirty="0" smtClean="0">
                <a:solidFill>
                  <a:srgbClr val="D16349"/>
                </a:solidFill>
                <a:ea typeface="SimSun" panose="02010600030101010101" pitchFamily="2" charset="-122"/>
              </a:rPr>
              <a:t> query</a:t>
            </a:r>
            <a:r>
              <a:rPr lang="zh-CN" altLang="en-US" dirty="0" smtClean="0">
                <a:ea typeface="SimSun" panose="02010600030101010101" pitchFamily="2" charset="-122"/>
              </a:rPr>
              <a:t> result could include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zh-CN" altLang="en-US" i="1" baseline="-25000" dirty="0" smtClean="0">
                <a:ea typeface="SimSun" panose="02010600030101010101" pitchFamily="2" charset="-122"/>
              </a:rPr>
              <a:t>1</a:t>
            </a:r>
            <a:r>
              <a:rPr lang="zh-CN" altLang="en-US" dirty="0" smtClean="0">
                <a:ea typeface="SimSun" panose="02010600030101010101" pitchFamily="2" charset="-122"/>
              </a:rPr>
              <a:t>,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2</a:t>
            </a:r>
            <a:r>
              <a:rPr lang="zh-CN" altLang="en-US" dirty="0" smtClean="0">
                <a:ea typeface="SimSun" panose="02010600030101010101" pitchFamily="2" charset="-122"/>
              </a:rPr>
              <a:t> and </a:t>
            </a:r>
            <a:r>
              <a:rPr lang="zh-CN" altLang="en-US" i="1" dirty="0" smtClean="0">
                <a:ea typeface="SimSun" panose="02010600030101010101" pitchFamily="2" charset="-122"/>
              </a:rPr>
              <a:t>p</a:t>
            </a:r>
            <a:r>
              <a:rPr lang="en-US" altLang="zh-CN" i="1" baseline="-25000" dirty="0" smtClean="0">
                <a:ea typeface="SimSun" panose="02010600030101010101" pitchFamily="2" charset="-122"/>
              </a:rPr>
              <a:t>4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44" y="1465407"/>
            <a:ext cx="85280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 rot="20250778">
            <a:off x="8529226" y="1336173"/>
            <a:ext cx="826584" cy="1977719"/>
          </a:xfrm>
          <a:prstGeom prst="ellipse">
            <a:avLst/>
          </a:prstGeom>
          <a:noFill/>
          <a:ln w="57150">
            <a:solidFill>
              <a:srgbClr val="165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6936789" y="1529331"/>
            <a:ext cx="2246587" cy="1775579"/>
          </a:xfrm>
          <a:custGeom>
            <a:avLst/>
            <a:gdLst>
              <a:gd name="connsiteX0" fmla="*/ 3010 w 2376882"/>
              <a:gd name="connsiteY0" fmla="*/ 1965833 h 2083842"/>
              <a:gd name="connsiteX1" fmla="*/ 2272076 w 2376882"/>
              <a:gd name="connsiteY1" fmla="*/ 1661033 h 2083842"/>
              <a:gd name="connsiteX2" fmla="*/ 1797943 w 2376882"/>
              <a:gd name="connsiteY2" fmla="*/ 1566 h 2083842"/>
              <a:gd name="connsiteX3" fmla="*/ 3010 w 2376882"/>
              <a:gd name="connsiteY3" fmla="*/ 1965833 h 2083842"/>
              <a:gd name="connsiteX0" fmla="*/ 3010 w 2359766"/>
              <a:gd name="connsiteY0" fmla="*/ 1965743 h 2083752"/>
              <a:gd name="connsiteX1" fmla="*/ 2272076 w 2359766"/>
              <a:gd name="connsiteY1" fmla="*/ 1660943 h 2083752"/>
              <a:gd name="connsiteX2" fmla="*/ 1797943 w 2359766"/>
              <a:gd name="connsiteY2" fmla="*/ 1476 h 2083752"/>
              <a:gd name="connsiteX3" fmla="*/ 3010 w 2359766"/>
              <a:gd name="connsiteY3" fmla="*/ 1965743 h 2083752"/>
              <a:gd name="connsiteX0" fmla="*/ 3010 w 2359765"/>
              <a:gd name="connsiteY0" fmla="*/ 1965743 h 2074165"/>
              <a:gd name="connsiteX1" fmla="*/ 2272076 w 2359765"/>
              <a:gd name="connsiteY1" fmla="*/ 1660943 h 2074165"/>
              <a:gd name="connsiteX2" fmla="*/ 1797943 w 2359765"/>
              <a:gd name="connsiteY2" fmla="*/ 1476 h 2074165"/>
              <a:gd name="connsiteX3" fmla="*/ 3010 w 2359765"/>
              <a:gd name="connsiteY3" fmla="*/ 1965743 h 2074165"/>
              <a:gd name="connsiteX0" fmla="*/ 18017 w 2374772"/>
              <a:gd name="connsiteY0" fmla="*/ 1965743 h 2017094"/>
              <a:gd name="connsiteX1" fmla="*/ 2287083 w 2374772"/>
              <a:gd name="connsiteY1" fmla="*/ 1660943 h 2017094"/>
              <a:gd name="connsiteX2" fmla="*/ 1812950 w 2374772"/>
              <a:gd name="connsiteY2" fmla="*/ 1476 h 2017094"/>
              <a:gd name="connsiteX3" fmla="*/ 18017 w 2374772"/>
              <a:gd name="connsiteY3" fmla="*/ 1965743 h 2017094"/>
              <a:gd name="connsiteX0" fmla="*/ 6655 w 2363410"/>
              <a:gd name="connsiteY0" fmla="*/ 1965743 h 2086837"/>
              <a:gd name="connsiteX1" fmla="*/ 2275721 w 2363410"/>
              <a:gd name="connsiteY1" fmla="*/ 1660943 h 2086837"/>
              <a:gd name="connsiteX2" fmla="*/ 1801588 w 2363410"/>
              <a:gd name="connsiteY2" fmla="*/ 1476 h 2086837"/>
              <a:gd name="connsiteX3" fmla="*/ 6655 w 2363410"/>
              <a:gd name="connsiteY3" fmla="*/ 1965743 h 2086837"/>
              <a:gd name="connsiteX0" fmla="*/ 3952 w 2423250"/>
              <a:gd name="connsiteY0" fmla="*/ 1965709 h 2069887"/>
              <a:gd name="connsiteX1" fmla="*/ 2342858 w 2423250"/>
              <a:gd name="connsiteY1" fmla="*/ 1644272 h 2069887"/>
              <a:gd name="connsiteX2" fmla="*/ 1798885 w 2423250"/>
              <a:gd name="connsiteY2" fmla="*/ 1442 h 2069887"/>
              <a:gd name="connsiteX3" fmla="*/ 3952 w 2423250"/>
              <a:gd name="connsiteY3" fmla="*/ 1965709 h 2069887"/>
              <a:gd name="connsiteX0" fmla="*/ 3952 w 2388334"/>
              <a:gd name="connsiteY0" fmla="*/ 1965815 h 2069993"/>
              <a:gd name="connsiteX1" fmla="*/ 2342858 w 2388334"/>
              <a:gd name="connsiteY1" fmla="*/ 1644378 h 2069993"/>
              <a:gd name="connsiteX2" fmla="*/ 1798885 w 2388334"/>
              <a:gd name="connsiteY2" fmla="*/ 1548 h 2069993"/>
              <a:gd name="connsiteX3" fmla="*/ 3952 w 2388334"/>
              <a:gd name="connsiteY3" fmla="*/ 1965815 h 2069993"/>
              <a:gd name="connsiteX0" fmla="*/ 4493 w 2423160"/>
              <a:gd name="connsiteY0" fmla="*/ 1965994 h 2066098"/>
              <a:gd name="connsiteX1" fmla="*/ 2380373 w 2423160"/>
              <a:gd name="connsiteY1" fmla="*/ 1627920 h 2066098"/>
              <a:gd name="connsiteX2" fmla="*/ 1799426 w 2423160"/>
              <a:gd name="connsiteY2" fmla="*/ 1727 h 2066098"/>
              <a:gd name="connsiteX3" fmla="*/ 4493 w 2423160"/>
              <a:gd name="connsiteY3" fmla="*/ 1965994 h 2066098"/>
              <a:gd name="connsiteX0" fmla="*/ 4493 w 2386719"/>
              <a:gd name="connsiteY0" fmla="*/ 1966075 h 2066179"/>
              <a:gd name="connsiteX1" fmla="*/ 2380373 w 2386719"/>
              <a:gd name="connsiteY1" fmla="*/ 1628001 h 2066179"/>
              <a:gd name="connsiteX2" fmla="*/ 1799426 w 2386719"/>
              <a:gd name="connsiteY2" fmla="*/ 1808 h 2066179"/>
              <a:gd name="connsiteX3" fmla="*/ 4493 w 2386719"/>
              <a:gd name="connsiteY3" fmla="*/ 1966075 h 2066179"/>
              <a:gd name="connsiteX0" fmla="*/ 4437 w 2386256"/>
              <a:gd name="connsiteY0" fmla="*/ 1969450 h 2069554"/>
              <a:gd name="connsiteX1" fmla="*/ 2380317 w 2386256"/>
              <a:gd name="connsiteY1" fmla="*/ 1631376 h 2069554"/>
              <a:gd name="connsiteX2" fmla="*/ 1799370 w 2386256"/>
              <a:gd name="connsiteY2" fmla="*/ 5183 h 2069554"/>
              <a:gd name="connsiteX3" fmla="*/ 4437 w 2386256"/>
              <a:gd name="connsiteY3" fmla="*/ 1969450 h 2069554"/>
              <a:gd name="connsiteX0" fmla="*/ 4305 w 2385322"/>
              <a:gd name="connsiteY0" fmla="*/ 1964284 h 2064388"/>
              <a:gd name="connsiteX1" fmla="*/ 2380185 w 2385322"/>
              <a:gd name="connsiteY1" fmla="*/ 1626210 h 2064388"/>
              <a:gd name="connsiteX2" fmla="*/ 1799238 w 2385322"/>
              <a:gd name="connsiteY2" fmla="*/ 17 h 2064388"/>
              <a:gd name="connsiteX3" fmla="*/ 4305 w 2385322"/>
              <a:gd name="connsiteY3" fmla="*/ 1964284 h 2064388"/>
              <a:gd name="connsiteX0" fmla="*/ 4464 w 2399059"/>
              <a:gd name="connsiteY0" fmla="*/ 1852793 h 1975636"/>
              <a:gd name="connsiteX1" fmla="*/ 2392669 w 2399059"/>
              <a:gd name="connsiteY1" fmla="*/ 1627019 h 1975636"/>
              <a:gd name="connsiteX2" fmla="*/ 1811722 w 2399059"/>
              <a:gd name="connsiteY2" fmla="*/ 826 h 1975636"/>
              <a:gd name="connsiteX3" fmla="*/ 4464 w 2399059"/>
              <a:gd name="connsiteY3" fmla="*/ 1852793 h 1975636"/>
              <a:gd name="connsiteX0" fmla="*/ 4464 w 2420046"/>
              <a:gd name="connsiteY0" fmla="*/ 1852773 h 1975616"/>
              <a:gd name="connsiteX1" fmla="*/ 2392669 w 2420046"/>
              <a:gd name="connsiteY1" fmla="*/ 1626999 h 1975616"/>
              <a:gd name="connsiteX2" fmla="*/ 1811722 w 2420046"/>
              <a:gd name="connsiteY2" fmla="*/ 806 h 1975616"/>
              <a:gd name="connsiteX3" fmla="*/ 4464 w 2420046"/>
              <a:gd name="connsiteY3" fmla="*/ 1852773 h 1975616"/>
              <a:gd name="connsiteX0" fmla="*/ 4464 w 2420047"/>
              <a:gd name="connsiteY0" fmla="*/ 1852773 h 1959098"/>
              <a:gd name="connsiteX1" fmla="*/ 2392669 w 2420047"/>
              <a:gd name="connsiteY1" fmla="*/ 1626999 h 1959098"/>
              <a:gd name="connsiteX2" fmla="*/ 1811722 w 2420047"/>
              <a:gd name="connsiteY2" fmla="*/ 806 h 1959098"/>
              <a:gd name="connsiteX3" fmla="*/ 4464 w 2420047"/>
              <a:gd name="connsiteY3" fmla="*/ 1852773 h 1959098"/>
              <a:gd name="connsiteX0" fmla="*/ 4161 w 2400326"/>
              <a:gd name="connsiteY0" fmla="*/ 1853594 h 1939238"/>
              <a:gd name="connsiteX1" fmla="*/ 2371825 w 2400326"/>
              <a:gd name="connsiteY1" fmla="*/ 1540476 h 1939238"/>
              <a:gd name="connsiteX2" fmla="*/ 1811419 w 2400326"/>
              <a:gd name="connsiteY2" fmla="*/ 1627 h 1939238"/>
              <a:gd name="connsiteX3" fmla="*/ 4161 w 2400326"/>
              <a:gd name="connsiteY3" fmla="*/ 1853594 h 1939238"/>
              <a:gd name="connsiteX0" fmla="*/ 2590 w 2398755"/>
              <a:gd name="connsiteY0" fmla="*/ 1853594 h 1942687"/>
              <a:gd name="connsiteX1" fmla="*/ 2370254 w 2398755"/>
              <a:gd name="connsiteY1" fmla="*/ 1540476 h 1942687"/>
              <a:gd name="connsiteX2" fmla="*/ 1809848 w 2398755"/>
              <a:gd name="connsiteY2" fmla="*/ 1627 h 1942687"/>
              <a:gd name="connsiteX3" fmla="*/ 2590 w 2398755"/>
              <a:gd name="connsiteY3" fmla="*/ 1853594 h 1942687"/>
              <a:gd name="connsiteX0" fmla="*/ 4714 w 2435891"/>
              <a:gd name="connsiteY0" fmla="*/ 1853327 h 1944409"/>
              <a:gd name="connsiteX1" fmla="*/ 2409352 w 2435891"/>
              <a:gd name="connsiteY1" fmla="*/ 1565164 h 1944409"/>
              <a:gd name="connsiteX2" fmla="*/ 1811972 w 2435891"/>
              <a:gd name="connsiteY2" fmla="*/ 1360 h 1944409"/>
              <a:gd name="connsiteX3" fmla="*/ 4714 w 2435891"/>
              <a:gd name="connsiteY3" fmla="*/ 1853327 h 1944409"/>
              <a:gd name="connsiteX0" fmla="*/ 4714 w 2470699"/>
              <a:gd name="connsiteY0" fmla="*/ 1853199 h 1944281"/>
              <a:gd name="connsiteX1" fmla="*/ 2409352 w 2470699"/>
              <a:gd name="connsiteY1" fmla="*/ 1565036 h 1944281"/>
              <a:gd name="connsiteX2" fmla="*/ 1811972 w 2470699"/>
              <a:gd name="connsiteY2" fmla="*/ 1232 h 1944281"/>
              <a:gd name="connsiteX3" fmla="*/ 4714 w 2470699"/>
              <a:gd name="connsiteY3" fmla="*/ 1853199 h 1944281"/>
              <a:gd name="connsiteX0" fmla="*/ 4714 w 2422431"/>
              <a:gd name="connsiteY0" fmla="*/ 1853295 h 1944377"/>
              <a:gd name="connsiteX1" fmla="*/ 2409352 w 2422431"/>
              <a:gd name="connsiteY1" fmla="*/ 1565132 h 1944377"/>
              <a:gd name="connsiteX2" fmla="*/ 1811972 w 2422431"/>
              <a:gd name="connsiteY2" fmla="*/ 1328 h 1944377"/>
              <a:gd name="connsiteX3" fmla="*/ 4714 w 2422431"/>
              <a:gd name="connsiteY3" fmla="*/ 1853295 h 1944377"/>
              <a:gd name="connsiteX0" fmla="*/ 4714 w 2422431"/>
              <a:gd name="connsiteY0" fmla="*/ 1853295 h 1938344"/>
              <a:gd name="connsiteX1" fmla="*/ 2409352 w 2422431"/>
              <a:gd name="connsiteY1" fmla="*/ 1565132 h 1938344"/>
              <a:gd name="connsiteX2" fmla="*/ 1811972 w 2422431"/>
              <a:gd name="connsiteY2" fmla="*/ 1328 h 1938344"/>
              <a:gd name="connsiteX3" fmla="*/ 4714 w 2422431"/>
              <a:gd name="connsiteY3" fmla="*/ 1853295 h 193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431" h="1938344">
                <a:moveTo>
                  <a:pt x="4714" y="1853295"/>
                </a:moveTo>
                <a:cubicBezTo>
                  <a:pt x="104277" y="2113929"/>
                  <a:pt x="1839055" y="1705344"/>
                  <a:pt x="2409352" y="1565132"/>
                </a:cubicBezTo>
                <a:cubicBezTo>
                  <a:pt x="2486664" y="1221118"/>
                  <a:pt x="2212745" y="-46699"/>
                  <a:pt x="1811972" y="1328"/>
                </a:cubicBezTo>
                <a:cubicBezTo>
                  <a:pt x="1411199" y="49355"/>
                  <a:pt x="-94849" y="1592661"/>
                  <a:pt x="4714" y="1853295"/>
                </a:cubicBezTo>
                <a:close/>
              </a:path>
            </a:pathLst>
          </a:custGeom>
          <a:noFill/>
          <a:ln w="57150">
            <a:solidFill>
              <a:srgbClr val="497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863787" y="1540423"/>
            <a:ext cx="2505415" cy="1803794"/>
          </a:xfrm>
          <a:custGeom>
            <a:avLst/>
            <a:gdLst>
              <a:gd name="connsiteX0" fmla="*/ 7592 w 2696494"/>
              <a:gd name="connsiteY0" fmla="*/ 1802494 h 1833349"/>
              <a:gd name="connsiteX1" fmla="*/ 1847822 w 2696494"/>
              <a:gd name="connsiteY1" fmla="*/ 11794 h 1833349"/>
              <a:gd name="connsiteX2" fmla="*/ 2617442 w 2696494"/>
              <a:gd name="connsiteY2" fmla="*/ 1063354 h 1833349"/>
              <a:gd name="connsiteX3" fmla="*/ 7592 w 2696494"/>
              <a:gd name="connsiteY3" fmla="*/ 1802494 h 1833349"/>
              <a:gd name="connsiteX0" fmla="*/ 15100 w 2704002"/>
              <a:gd name="connsiteY0" fmla="*/ 1802494 h 1847073"/>
              <a:gd name="connsiteX1" fmla="*/ 1855330 w 2704002"/>
              <a:gd name="connsiteY1" fmla="*/ 11794 h 1847073"/>
              <a:gd name="connsiteX2" fmla="*/ 2624950 w 2704002"/>
              <a:gd name="connsiteY2" fmla="*/ 1063354 h 1847073"/>
              <a:gd name="connsiteX3" fmla="*/ 15100 w 2704002"/>
              <a:gd name="connsiteY3" fmla="*/ 1802494 h 1847073"/>
              <a:gd name="connsiteX0" fmla="*/ 15100 w 2728745"/>
              <a:gd name="connsiteY0" fmla="*/ 1801334 h 1841046"/>
              <a:gd name="connsiteX1" fmla="*/ 1855330 w 2728745"/>
              <a:gd name="connsiteY1" fmla="*/ 10634 h 1841046"/>
              <a:gd name="connsiteX2" fmla="*/ 2624950 w 2728745"/>
              <a:gd name="connsiteY2" fmla="*/ 1062194 h 1841046"/>
              <a:gd name="connsiteX3" fmla="*/ 15100 w 2728745"/>
              <a:gd name="connsiteY3" fmla="*/ 1801334 h 1841046"/>
              <a:gd name="connsiteX0" fmla="*/ 15100 w 2727978"/>
              <a:gd name="connsiteY0" fmla="*/ 1791458 h 1831170"/>
              <a:gd name="connsiteX1" fmla="*/ 1855330 w 2727978"/>
              <a:gd name="connsiteY1" fmla="*/ 758 h 1831170"/>
              <a:gd name="connsiteX2" fmla="*/ 2624950 w 2727978"/>
              <a:gd name="connsiteY2" fmla="*/ 1052318 h 1831170"/>
              <a:gd name="connsiteX3" fmla="*/ 15100 w 2727978"/>
              <a:gd name="connsiteY3" fmla="*/ 1791458 h 18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978" h="1831170">
                <a:moveTo>
                  <a:pt x="15100" y="1791458"/>
                </a:moveTo>
                <a:cubicBezTo>
                  <a:pt x="-171248" y="1569785"/>
                  <a:pt x="1420355" y="123948"/>
                  <a:pt x="1855330" y="758"/>
                </a:cubicBezTo>
                <a:cubicBezTo>
                  <a:pt x="2282008" y="-29604"/>
                  <a:pt x="2994855" y="861532"/>
                  <a:pt x="2624950" y="1052318"/>
                </a:cubicBezTo>
                <a:cubicBezTo>
                  <a:pt x="2255045" y="1243104"/>
                  <a:pt x="201448" y="2013131"/>
                  <a:pt x="15100" y="1791458"/>
                </a:cubicBezTo>
                <a:close/>
              </a:path>
            </a:pathLst>
          </a:custGeom>
          <a:noFill/>
          <a:ln w="57150">
            <a:solidFill>
              <a:srgbClr val="D16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0590"/>
            <a:ext cx="7620000" cy="5036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60" y="902970"/>
            <a:ext cx="7650480" cy="50520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44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54" y="1858734"/>
            <a:ext cx="2286000" cy="3070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669" y="1889217"/>
            <a:ext cx="5326380" cy="3741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489" y="1705254"/>
            <a:ext cx="491490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- Grid based algorithms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14799"/>
                <a:ext cx="10515600" cy="2062163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1-3</a:t>
                </a:r>
                <a:r>
                  <a:rPr lang="en-US" dirty="0" smtClean="0"/>
                  <a:t> orders of magnitude more efficient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GB" dirty="0" smtClean="0"/>
                  <a:t> only marginally affects efficiency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14799"/>
                <a:ext cx="10515600" cy="2062163"/>
              </a:xfrm>
              <a:blipFill>
                <a:blip r:embed="rId2"/>
                <a:stretch>
                  <a:fillRect l="-1043" t="-5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45</a:t>
            </a:fld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8487"/>
            <a:ext cx="10515600" cy="260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</a:t>
            </a:r>
            <a:r>
              <a:rPr lang="en-US" dirty="0" smtClean="0"/>
              <a:t>Proportionality: Grid based algorithms (backup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874"/>
            <a:ext cx="5654040" cy="46790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943" y="1530199"/>
            <a:ext cx="4697776" cy="4697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44" y="1478788"/>
            <a:ext cx="4826836" cy="4826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44" y="1463364"/>
            <a:ext cx="4826836" cy="4865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844" y="1463364"/>
            <a:ext cx="4826836" cy="48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Approximation </a:t>
            </a:r>
            <a:r>
              <a:rPr lang="en-US" dirty="0" smtClean="0"/>
              <a:t>quality - Grid based algorithms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81119"/>
                <a:ext cx="10515600" cy="2295843"/>
              </a:xfrm>
            </p:spPr>
            <p:txBody>
              <a:bodyPr/>
              <a:lstStyle/>
              <a:p>
                <a:r>
                  <a:rPr lang="en-US" dirty="0" smtClean="0"/>
                  <a:t>Constant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~5%</a:t>
                </a:r>
                <a:r>
                  <a:rPr lang="en-US" dirty="0" smtClean="0"/>
                  <a:t> error for default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and varying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GB" b="1" dirty="0" smtClean="0"/>
              </a:p>
              <a:p>
                <a:r>
                  <a:rPr lang="en-US" dirty="0" smtClean="0"/>
                  <a:t>Marginal improvement for larger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US" dirty="0" smtClean="0"/>
                  <a:t>Radial version suffers from higher error of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~20%</a:t>
                </a:r>
                <a:endParaRPr lang="en-GB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81119"/>
                <a:ext cx="10515600" cy="2295843"/>
              </a:xfrm>
              <a:blipFill>
                <a:blip r:embed="rId2"/>
                <a:stretch>
                  <a:fillRect l="-1043" t="-4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47</a:t>
            </a:fld>
            <a:endParaRPr lang="en-GB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8256"/>
            <a:ext cx="10581362" cy="206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k</a:t>
            </a:r>
            <a:r>
              <a:rPr lang="en-US" dirty="0" err="1" smtClean="0"/>
              <a:t>PSP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𝒑𝑪</m:t>
                    </m:r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𝒑𝑺</m:t>
                    </m:r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/>
                  <a:t>are dependent on </a:t>
                </a:r>
                <a:r>
                  <a:rPr lang="en-US" dirty="0" smtClean="0"/>
                  <a:t>all places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/>
                  <a:t>.</a:t>
                </a:r>
                <a:r>
                  <a:rPr lang="en-SE" b="1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sz="2000" b="1" i="1">
                          <a:latin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𝒑𝑺</m:t>
                      </m:r>
                      <m:r>
                        <a:rPr lang="en-SE" sz="2000" b="1" i="1">
                          <a:latin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𝒔𝑺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Infeasible</a:t>
                </a:r>
                <a:r>
                  <a:rPr lang="en-US" dirty="0" smtClean="0"/>
                  <a:t> </a:t>
                </a:r>
                <a:r>
                  <a:rPr lang="en-US" dirty="0"/>
                  <a:t>real time response for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propose:</a:t>
                </a:r>
              </a:p>
              <a:p>
                <a:pPr lvl="1"/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novel efficient algorithms</a:t>
                </a:r>
                <a:r>
                  <a:rPr lang="en-US" dirty="0" smtClean="0"/>
                  <a:t> to calculate the scores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𝒑𝑪</m:t>
                    </m:r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𝒑𝑺</m:t>
                    </m:r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proportionality framework </a:t>
                </a:r>
                <a:r>
                  <a:rPr lang="en-US" dirty="0" smtClean="0"/>
                  <a:t>which uses existing greedy algorithms</a:t>
                </a:r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Proportionality </a:t>
            </a:r>
            <a:r>
              <a:rPr lang="en-US" dirty="0" smtClean="0"/>
              <a:t>depends on the similarity between all candidate places</a:t>
            </a:r>
          </a:p>
          <a:p>
            <a:r>
              <a:rPr lang="en-US" dirty="0" smtClean="0"/>
              <a:t>Large number of places</a:t>
            </a:r>
          </a:p>
          <a:p>
            <a:r>
              <a:rPr lang="en-US" dirty="0" smtClean="0"/>
              <a:t>Expensive calculations for real time responses</a:t>
            </a:r>
          </a:p>
          <a:p>
            <a:r>
              <a:rPr lang="en-US" dirty="0" smtClean="0"/>
              <a:t>We propose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novel efficient algorithms</a:t>
            </a:r>
            <a:r>
              <a:rPr lang="en-US" dirty="0" smtClean="0"/>
              <a:t> for the calculation of spatial and contextual proportionality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k</a:t>
            </a:r>
            <a:r>
              <a:rPr lang="en-US" dirty="0" err="1"/>
              <a:t>PSP</a:t>
            </a:r>
            <a:r>
              <a:rPr lang="en-US" dirty="0"/>
              <a:t> </a:t>
            </a:r>
            <a:r>
              <a:rPr lang="en-SE" dirty="0"/>
              <a:t>–</a:t>
            </a:r>
            <a:r>
              <a:rPr lang="en-US" dirty="0"/>
              <a:t> Proportionality </a:t>
            </a:r>
            <a:r>
              <a:rPr lang="en-US" dirty="0" smtClean="0"/>
              <a:t>Components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proportionality score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b="1" dirty="0">
                    <a:solidFill>
                      <a:srgbClr val="00B050"/>
                    </a:solidFill>
                  </a:rPr>
                  <a:t>contextual</a:t>
                </a:r>
                <a:r>
                  <a:rPr lang="en-US" dirty="0"/>
                  <a:t> and a </a:t>
                </a:r>
                <a:r>
                  <a:rPr lang="en-US" b="1" dirty="0">
                    <a:solidFill>
                      <a:srgbClr val="D16349"/>
                    </a:solidFill>
                  </a:rPr>
                  <a:t>spatial</a:t>
                </a:r>
                <a:r>
                  <a:rPr lang="en-US" dirty="0"/>
                  <a:t> component</a:t>
                </a:r>
                <a:r>
                  <a:rPr lang="en-US" dirty="0" smtClean="0"/>
                  <a:t>.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𝒑𝑭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</m:d>
                      <m:r>
                        <a:rPr lang="en-S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𝒑𝑪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S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𝒑𝑺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Similarity to the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input set</a:t>
                </a:r>
                <a:r>
                  <a:rPr lang="en-US" dirty="0" smtClean="0"/>
                  <a:t> minus similarity to the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result set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𝒑𝑪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𝒑𝑺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𝒑𝑺</m:t>
                      </m:r>
                      <m:r>
                        <a:rPr lang="en-S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𝒑𝑺</m:t>
                      </m:r>
                      <m:r>
                        <a:rPr lang="en-S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dirty="0"/>
                  <a:t>Set-wise similarity:</a:t>
                </a:r>
                <a:endParaRPr lang="en-US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𝓡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𝓡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5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376492" y="4038600"/>
            <a:ext cx="9525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39150" y="4038600"/>
            <a:ext cx="9525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05250" y="4038600"/>
            <a:ext cx="9525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096500" y="4038600"/>
            <a:ext cx="9525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3928" y="4038600"/>
            <a:ext cx="9525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29450" y="4038600"/>
            <a:ext cx="952500" cy="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950" y="2667000"/>
            <a:ext cx="9525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29550" y="2686050"/>
            <a:ext cx="952500" cy="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k</a:t>
            </a:r>
            <a:r>
              <a:rPr lang="en-US" dirty="0" err="1" smtClean="0"/>
              <a:t>PSP</a:t>
            </a:r>
            <a:r>
              <a:rPr lang="en-US" dirty="0" smtClean="0"/>
              <a:t> </a:t>
            </a:r>
            <a:r>
              <a:rPr lang="en-SE" dirty="0" smtClean="0"/>
              <a:t>–</a:t>
            </a:r>
            <a:r>
              <a:rPr lang="en-US" dirty="0" smtClean="0"/>
              <a:t> Similarity Scores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Contextual Component</a:t>
                </a:r>
                <a:r>
                  <a:rPr lang="en-US" dirty="0" smtClean="0"/>
                  <a:t>: uses the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Coefficient of the contextual sets: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𝒔𝑪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D16349"/>
                    </a:solidFill>
                  </a:rPr>
                  <a:t>Spatial Component</a:t>
                </a:r>
                <a:r>
                  <a:rPr lang="en-US" dirty="0" smtClean="0"/>
                  <a:t>: uses the complement of Ptolemy’s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SE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S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US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78408"/>
              </p:ext>
            </p:extLst>
          </p:nvPr>
        </p:nvGraphicFramePr>
        <p:xfrm>
          <a:off x="9122520" y="2090245"/>
          <a:ext cx="1927155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5431">
                  <a:extLst>
                    <a:ext uri="{9D8B030D-6E8A-4147-A177-3AD203B41FA5}">
                      <a16:colId xmlns:a16="http://schemas.microsoft.com/office/drawing/2014/main" val="12566231"/>
                    </a:ext>
                  </a:extLst>
                </a:gridCol>
                <a:gridCol w="385431">
                  <a:extLst>
                    <a:ext uri="{9D8B030D-6E8A-4147-A177-3AD203B41FA5}">
                      <a16:colId xmlns:a16="http://schemas.microsoft.com/office/drawing/2014/main" val="2791419181"/>
                    </a:ext>
                  </a:extLst>
                </a:gridCol>
                <a:gridCol w="385431">
                  <a:extLst>
                    <a:ext uri="{9D8B030D-6E8A-4147-A177-3AD203B41FA5}">
                      <a16:colId xmlns:a16="http://schemas.microsoft.com/office/drawing/2014/main" val="3442235942"/>
                    </a:ext>
                  </a:extLst>
                </a:gridCol>
                <a:gridCol w="385431">
                  <a:extLst>
                    <a:ext uri="{9D8B030D-6E8A-4147-A177-3AD203B41FA5}">
                      <a16:colId xmlns:a16="http://schemas.microsoft.com/office/drawing/2014/main" val="3911322933"/>
                    </a:ext>
                  </a:extLst>
                </a:gridCol>
                <a:gridCol w="385431">
                  <a:extLst>
                    <a:ext uri="{9D8B030D-6E8A-4147-A177-3AD203B41FA5}">
                      <a16:colId xmlns:a16="http://schemas.microsoft.com/office/drawing/2014/main" val="84846412"/>
                    </a:ext>
                  </a:extLst>
                </a:gridCol>
              </a:tblGrid>
              <a:tr h="215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34701"/>
                  </a:ext>
                </a:extLst>
              </a:tr>
              <a:tr h="215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33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75719" y="5435659"/>
                <a:ext cx="21349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𝒔𝑺</m:t>
                      </m:r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𝒔𝑺</m:t>
                      </m:r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en-GB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𝒔𝑺</m:t>
                      </m:r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19" y="5435659"/>
                <a:ext cx="2134981" cy="830997"/>
              </a:xfrm>
              <a:prstGeom prst="rect">
                <a:avLst/>
              </a:prstGeom>
              <a:blipFill>
                <a:blip r:embed="rId3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520" y="4013535"/>
            <a:ext cx="2231280" cy="2187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14497" y="2855831"/>
                <a:ext cx="27432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𝒔𝑪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497" y="2855831"/>
                <a:ext cx="274320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17600" y="5804991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a typeface="SimSun" panose="02010600030101010101" pitchFamily="2" charset="-122"/>
              </a:rPr>
              <a:t>[</a:t>
            </a:r>
            <a:r>
              <a:rPr lang="en-US" altLang="zh-CN" sz="2400" b="1" dirty="0" err="1" smtClean="0">
                <a:ea typeface="SimSun" panose="02010600030101010101" pitchFamily="2" charset="-122"/>
              </a:rPr>
              <a:t>Cai</a:t>
            </a:r>
            <a:r>
              <a:rPr lang="en-US" altLang="zh-CN" sz="2400" b="1" dirty="0" smtClean="0">
                <a:ea typeface="SimSun" panose="02010600030101010101" pitchFamily="2" charset="-122"/>
              </a:rPr>
              <a:t> et al. VLDBJ, 2020]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93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Challenges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Proportionality depends on the similarity between all candidate places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sz="2400" b="1" i="1">
                          <a:latin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𝒑𝑺</m:t>
                      </m:r>
                      <m:r>
                        <a:rPr lang="en-SE" sz="2400" b="1" i="1">
                          <a:latin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𝒔𝑺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Large number of places</a:t>
                </a:r>
              </a:p>
              <a:p>
                <a:r>
                  <a:rPr lang="en-US" dirty="0" smtClean="0"/>
                  <a:t>Expensive calculations for real time responses</a:t>
                </a:r>
              </a:p>
              <a:p>
                <a:r>
                  <a:rPr lang="en-US" dirty="0"/>
                  <a:t>We propose:</a:t>
                </a:r>
              </a:p>
              <a:p>
                <a:pPr lvl="1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novel efficient algorithms</a:t>
                </a:r>
                <a:r>
                  <a:rPr lang="en-US" dirty="0"/>
                  <a:t> to calculate the scores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𝒑𝑪</m:t>
                    </m:r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𝒑𝑺</m:t>
                    </m:r>
                    <m:r>
                      <a:rPr lang="en-SE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proportionality framework </a:t>
                </a:r>
                <a:r>
                  <a:rPr lang="en-US" dirty="0"/>
                  <a:t>which uses existing greedy algorithms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47" r="-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Proportionality Framework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Necessary comparison of all places in </a:t>
                </a:r>
                <a14:m>
                  <m:oMath xmlns:m="http://schemas.openxmlformats.org/officeDocument/2006/math"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 to determine the result set </a:t>
                </a:r>
                <a14:m>
                  <m:oMath xmlns:m="http://schemas.openxmlformats.org/officeDocument/2006/math">
                    <m:r>
                      <a:rPr lang="en-S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𝐻𝑃𝑓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S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Quadratic number of comparisons</a:t>
                </a:r>
              </a:p>
              <a:p>
                <a:pPr lvl="1"/>
                <a:r>
                  <a:rPr lang="en-US" dirty="0" smtClean="0"/>
                  <a:t>Tailored algorithms reduce the cost in practice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NP-hard</a:t>
                </a:r>
                <a:endParaRPr lang="en-US" dirty="0"/>
              </a:p>
              <a:p>
                <a:pPr lvl="1"/>
                <a:r>
                  <a:rPr lang="en-US" dirty="0" smtClean="0"/>
                  <a:t>Adapt existing greedy algorithms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b="1" dirty="0" err="1" smtClean="0"/>
                  <a:t>IAdU</a:t>
                </a:r>
                <a:r>
                  <a:rPr lang="en-US" dirty="0" smtClean="0"/>
                  <a:t>: Iteratively selects the candidate with the highest contribution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𝐻𝑃𝑓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b="1" dirty="0" smtClean="0"/>
                  <a:t>ABP</a:t>
                </a:r>
                <a:r>
                  <a:rPr lang="en-US" dirty="0" smtClean="0"/>
                  <a:t>: Iteratively selects the pair of candidates with the highest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𝐻𝑃𝑓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Proportionality computation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all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coefficients between pairs in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𝒔𝑪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𝒑𝑪</m:t>
                      </m:r>
                      <m:r>
                        <a:rPr lang="en-SE" sz="2000" b="1" i="1">
                          <a:latin typeface="Cambria Math" panose="02040503050406030204" pitchFamily="18" charset="0"/>
                        </a:rPr>
                        <m:t>𝓢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SE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𝓢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SE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𝒔𝑪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Micro Set </a:t>
                </a:r>
                <a:r>
                  <a:rPr lang="en-US" b="1" dirty="0" err="1" smtClean="0"/>
                  <a:t>Jaccard</a:t>
                </a:r>
                <a:r>
                  <a:rPr lang="en-US" b="1" dirty="0" smtClean="0"/>
                  <a:t> hashing algorithm</a:t>
                </a:r>
                <a:r>
                  <a:rPr lang="en-US" dirty="0" smtClean="0"/>
                  <a:t>: (</a:t>
                </a:r>
                <a:r>
                  <a:rPr lang="en-US" b="1" dirty="0" err="1" smtClean="0"/>
                  <a:t>msJh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Facilitates the targeted comparison of sets with common elements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SIGMOD 2021 June 20-25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Proportionality in Spatial Keyword 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397A-7402-4353-9878-BA76A8F2E9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8866</TotalTime>
  <Words>5300</Words>
  <Application>Microsoft Office PowerPoint</Application>
  <PresentationFormat>Widescreen</PresentationFormat>
  <Paragraphs>2040</Paragraphs>
  <Slides>49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SimSun</vt:lpstr>
      <vt:lpstr>Arial</vt:lpstr>
      <vt:lpstr>Calibri</vt:lpstr>
      <vt:lpstr>Cambria Math</vt:lpstr>
      <vt:lpstr>Cooper Black</vt:lpstr>
      <vt:lpstr>Times New Roman</vt:lpstr>
      <vt:lpstr>Wingdings</vt:lpstr>
      <vt:lpstr>Office Theme</vt:lpstr>
      <vt:lpstr>Proportionality in  Spatial Keyword Search</vt:lpstr>
      <vt:lpstr>Spatial Datasets</vt:lpstr>
      <vt:lpstr>Example of top-3 retrieval</vt:lpstr>
      <vt:lpstr>k- Proportional Semantic Places problem (kPSP)</vt:lpstr>
      <vt:lpstr>kPSP – Proportionality Components</vt:lpstr>
      <vt:lpstr>kPSP – Similarity Scores</vt:lpstr>
      <vt:lpstr>Computational Challenges</vt:lpstr>
      <vt:lpstr>Proportionality Framework</vt:lpstr>
      <vt:lpstr>Contextual Proportionality computation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Contextual Proportionality: MsJh</vt:lpstr>
      <vt:lpstr>Spatial Proportionality computation</vt:lpstr>
      <vt:lpstr>Spatial Proportionality: Grid based algorithms</vt:lpstr>
      <vt:lpstr>Spatial Proportionality: Grid based algorithms</vt:lpstr>
      <vt:lpstr>Spatial Proportionality: Grid based algorithms</vt:lpstr>
      <vt:lpstr>Experimental setup</vt:lpstr>
      <vt:lpstr>Efficiency - MsJh </vt:lpstr>
      <vt:lpstr>Efficiency - Grid based algorithms</vt:lpstr>
      <vt:lpstr>Approximation quality - Grid based algorithms</vt:lpstr>
      <vt:lpstr>Efficiency – Proportionality Framework</vt:lpstr>
      <vt:lpstr>Approximation quality– Prop. Framework</vt:lpstr>
      <vt:lpstr>User evaluation</vt:lpstr>
      <vt:lpstr>Summary</vt:lpstr>
      <vt:lpstr>Thank you</vt:lpstr>
      <vt:lpstr>Contextual Proportionality: MsJh (backup)</vt:lpstr>
      <vt:lpstr>Example of top-3 retrieval</vt:lpstr>
      <vt:lpstr>PowerPoint Presentation</vt:lpstr>
      <vt:lpstr>Efficiency - Grid based algorithms</vt:lpstr>
      <vt:lpstr>Spatial Proportionality: Grid based algorithms (backup</vt:lpstr>
      <vt:lpstr>Approximation quality - Grid based algorithms</vt:lpstr>
      <vt:lpstr>kPSP</vt:lpstr>
      <vt:lpstr>Computational Challenges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Proportionality in keyword search</dc:title>
  <dc:creator>Georgios Kalamatianos</dc:creator>
  <cp:lastModifiedBy>Georgios Kalamatianos</cp:lastModifiedBy>
  <cp:revision>266</cp:revision>
  <dcterms:created xsi:type="dcterms:W3CDTF">2021-05-20T10:25:13Z</dcterms:created>
  <dcterms:modified xsi:type="dcterms:W3CDTF">2021-05-28T15:26:45Z</dcterms:modified>
</cp:coreProperties>
</file>