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1"/>
  </p:notesMasterIdLst>
  <p:sldIdLst>
    <p:sldId id="256" r:id="rId2"/>
    <p:sldId id="335" r:id="rId3"/>
    <p:sldId id="364" r:id="rId4"/>
    <p:sldId id="357" r:id="rId5"/>
    <p:sldId id="343" r:id="rId6"/>
    <p:sldId id="327" r:id="rId7"/>
    <p:sldId id="342" r:id="rId8"/>
    <p:sldId id="358" r:id="rId9"/>
    <p:sldId id="359" r:id="rId10"/>
    <p:sldId id="361" r:id="rId11"/>
    <p:sldId id="344" r:id="rId12"/>
    <p:sldId id="362" r:id="rId13"/>
    <p:sldId id="262" r:id="rId14"/>
    <p:sldId id="322" r:id="rId15"/>
    <p:sldId id="370" r:id="rId16"/>
    <p:sldId id="325" r:id="rId17"/>
    <p:sldId id="353" r:id="rId18"/>
    <p:sldId id="363" r:id="rId19"/>
    <p:sldId id="329" r:id="rId20"/>
    <p:sldId id="345" r:id="rId21"/>
    <p:sldId id="367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8" r:id="rId34"/>
    <p:sldId id="368" r:id="rId35"/>
    <p:sldId id="299" r:id="rId36"/>
    <p:sldId id="303" r:id="rId37"/>
    <p:sldId id="301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31" r:id="rId49"/>
    <p:sldId id="314" r:id="rId50"/>
    <p:sldId id="315" r:id="rId51"/>
    <p:sldId id="316" r:id="rId52"/>
    <p:sldId id="317" r:id="rId53"/>
    <p:sldId id="318" r:id="rId54"/>
    <p:sldId id="319" r:id="rId55"/>
    <p:sldId id="326" r:id="rId56"/>
    <p:sldId id="346" r:id="rId57"/>
    <p:sldId id="272" r:id="rId58"/>
    <p:sldId id="274" r:id="rId59"/>
    <p:sldId id="275" r:id="rId60"/>
    <p:sldId id="372" r:id="rId61"/>
    <p:sldId id="366" r:id="rId62"/>
    <p:sldId id="265" r:id="rId63"/>
    <p:sldId id="365" r:id="rId64"/>
    <p:sldId id="332" r:id="rId65"/>
    <p:sldId id="323" r:id="rId66"/>
    <p:sldId id="324" r:id="rId67"/>
    <p:sldId id="369" r:id="rId68"/>
    <p:sldId id="273" r:id="rId69"/>
    <p:sldId id="276" r:id="rId7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9F29-1074-4E42-8BF0-74E4D3EEECDC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84920-5AD0-4CCF-B58F-644BC4B4E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figure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1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complexity also in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17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show that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retrieval dominates the combined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cost is not affected by lambda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Scales well for common k values</a:t>
            </a:r>
          </a:p>
          <a:p>
            <a:r>
              <a:rPr lang="en-US" dirty="0" smtClean="0"/>
              <a:t>Only</a:t>
            </a:r>
            <a:r>
              <a:rPr lang="en-US" baseline="0" dirty="0" smtClean="0"/>
              <a:t> slightly increases with the number of keywords</a:t>
            </a: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additional overhead required to achieve diversification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negligible in comparison with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6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improvement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ABP against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terms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significant (up to 10% and 13.75%,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respectively,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DBpedia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up to 8.9% and 14.9% for YAGO2 for the default settings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ABP always achieves (marginally) better improvement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IAdU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value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improvement of the diversification algorithms against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reduces, because it becomes harder to find more diverse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number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keywords |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ψ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increases, the improvement of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HDf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increases. This is because the size of TQTs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and it becomes easier to find more diverse ones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increases, so does the improvement of both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expected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r>
              <a:rPr lang="en-US" baseline="0" dirty="0" smtClean="0"/>
              <a:t> beta , gamma do not seem to affect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22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increases, the improvement gap drops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give higher weight to content diversity and since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easier to find diverse results in terms of content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2-dimensional space of locations, the results 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higher chances to find more diverse place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 expectedly mostly affects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0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range (0,1) add numbers to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0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range (0,1) add numbers to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9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6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4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range (0,1) add numbers to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1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hdf</a:t>
            </a:r>
            <a:r>
              <a:rPr lang="en-US" dirty="0" smtClean="0"/>
              <a:t> function here? Highlight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4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4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4920-5AD0-4CCF-B58F-644BC4B4EC4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56860EA-9CF3-401E-8A49-DA6CD8CF6CBA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D12B6DD-C6A5-492F-B68D-4FAE81CA03A4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EBACDD4-F89E-45FE-9AC9-B8E65446A0A2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A3D50AD-0F15-4B52-9B53-A16772DF7C29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CEF98E1-00FE-419B-B976-8D6217C42E35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58DC31A-529F-469C-ACA6-FE142F28E8BC}" type="datetime1">
              <a:rPr lang="sv-SE" smtClean="0"/>
              <a:t>2021-06-19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75D2178-74D4-43A4-8ADB-0EEEB9FA73B6}" type="datetime1">
              <a:rPr lang="sv-SE" smtClean="0"/>
              <a:t>2021-06-19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1B0AFC6-66A4-485D-BA13-C7F636265A64}" type="datetime1">
              <a:rPr lang="sv-SE" smtClean="0"/>
              <a:t>2021-06-19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EA34BBC-7A4E-4FDE-AFE6-FF9C2B23A5FE}" type="datetime1">
              <a:rPr lang="sv-SE" smtClean="0"/>
              <a:t>2021-06-19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2C819E4-233B-409A-A6BD-2213CD044CF1}" type="datetime1">
              <a:rPr lang="sv-SE" smtClean="0"/>
              <a:t>2021-06-19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B55207-AD42-429D-85C8-7D1C52B6E331}" type="datetime1">
              <a:rPr lang="sv-SE" smtClean="0"/>
              <a:t>2021-06-19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235EBB-A48A-4553-BFE4-3B00DEFCCC44}" type="datetime1">
              <a:rPr lang="sv-SE" smtClean="0"/>
              <a:t>2021-06-19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ios.kalamatianos@it.uu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Diversified spatial keyword search on RDF data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Georgios Kalamatianos</a:t>
            </a:r>
          </a:p>
          <a:p>
            <a:r>
              <a:rPr lang="sv-SE" dirty="0" smtClean="0"/>
              <a:t>PhD Student</a:t>
            </a:r>
          </a:p>
          <a:p>
            <a:r>
              <a:rPr lang="sv-SE" dirty="0" smtClean="0"/>
              <a:t>georgios.kalamatianos@it.uu.se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7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Background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Retrieval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on Spatial RDF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data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10</a:t>
            </a:fld>
            <a:endParaRPr lang="sv-SE"/>
          </a:p>
        </p:txBody>
      </p:sp>
      <p:pic>
        <p:nvPicPr>
          <p:cNvPr id="16" name="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968552" cy="30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520280" cy="30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611560" y="1628800"/>
            <a:ext cx="828464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Query: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altLang="zh-CN" sz="20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l-GR" altLang="zh-CN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altLang="zh-CN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ancient, roman, catholic, history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} }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top-k semantic place (</a:t>
            </a:r>
            <a:r>
              <a:rPr lang="en-US" altLang="zh-CN" sz="2000" b="1" dirty="0" err="1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kSP</a:t>
            </a:r>
            <a:r>
              <a:rPr lang="en-US" altLang="zh-CN" sz="2000" b="1" dirty="0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query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resul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GB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diversified </a:t>
            </a:r>
            <a:r>
              <a:rPr lang="en-GB" altLang="zh-CN" sz="2000" b="1" dirty="0" err="1" smtClean="0">
                <a:solidFill>
                  <a:srgbClr val="D1634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kSP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resul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GB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b="1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GB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Where places are in all directions and their contents are diverse</a:t>
            </a:r>
            <a:r>
              <a:rPr lang="zh-CN" altLang="en-US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GB" altLang="zh-CN" sz="20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400" dirty="0">
              <a:ea typeface="SimSun" panose="02010600030101010101" pitchFamily="2" charset="-12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3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Motivation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3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Diversified </a:t>
            </a:r>
            <a:r>
              <a:rPr lang="en-US" dirty="0">
                <a:solidFill>
                  <a:schemeClr val="accent1"/>
                </a:solidFill>
              </a:rPr>
              <a:t>keyword search on spatial data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3921299"/>
          </a:xfrm>
        </p:spPr>
        <p:txBody>
          <a:bodyPr>
            <a:normAutofit/>
          </a:bodyPr>
          <a:lstStyle/>
          <a:p>
            <a:r>
              <a:rPr lang="en-US" dirty="0" smtClean="0"/>
              <a:t>Results based entirely on relevance may have similar content and location</a:t>
            </a:r>
          </a:p>
          <a:p>
            <a:r>
              <a:rPr lang="en-US" dirty="0" smtClean="0"/>
              <a:t>Users </a:t>
            </a:r>
            <a:r>
              <a:rPr lang="en-US" dirty="0"/>
              <a:t>prefer </a:t>
            </a:r>
            <a:r>
              <a:rPr lang="en-US" dirty="0" smtClean="0"/>
              <a:t>diverse results</a:t>
            </a:r>
            <a:endParaRPr lang="en-US" dirty="0"/>
          </a:p>
          <a:p>
            <a:r>
              <a:rPr lang="en-US" dirty="0" smtClean="0"/>
              <a:t>We propose </a:t>
            </a:r>
            <a:r>
              <a:rPr lang="en-US" dirty="0"/>
              <a:t>a</a:t>
            </a:r>
            <a:r>
              <a:rPr lang="en-US" dirty="0" smtClean="0"/>
              <a:t> trade-off between relevance and diversity</a:t>
            </a:r>
          </a:p>
          <a:p>
            <a:pPr lvl="1"/>
            <a:r>
              <a:rPr lang="en-US" b="1" dirty="0"/>
              <a:t>k-Diverse Semantic Places (kDSP) </a:t>
            </a:r>
            <a:r>
              <a:rPr lang="en-US" b="1" dirty="0" smtClean="0"/>
              <a:t>problem</a:t>
            </a:r>
            <a:endParaRPr lang="en-US" dirty="0" smtClean="0"/>
          </a:p>
          <a:p>
            <a:pPr lvl="1"/>
            <a:r>
              <a:rPr lang="en-US" dirty="0" smtClean="0"/>
              <a:t>Propose </a:t>
            </a:r>
            <a:r>
              <a:rPr lang="en-US" dirty="0"/>
              <a:t>efficient and effective approximation algorithms to solve the </a:t>
            </a:r>
            <a:r>
              <a:rPr lang="en-US" b="1" dirty="0"/>
              <a:t>kDSP</a:t>
            </a:r>
            <a:r>
              <a:rPr lang="en-US" dirty="0"/>
              <a:t> problem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5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 smtClean="0">
                <a:ea typeface="SimSun" panose="02010600030101010101" pitchFamily="2" charset="-122"/>
              </a:rPr>
              <a:t>k</a:t>
            </a:r>
            <a:r>
              <a:rPr lang="en-US" altLang="zh-CN" dirty="0" smtClean="0">
                <a:ea typeface="SimSun" panose="02010600030101010101" pitchFamily="2" charset="-122"/>
              </a:rPr>
              <a:t>DSP Problem Definition</a:t>
            </a:r>
            <a:r>
              <a:rPr lang="en-US" altLang="zh-CN" dirty="0">
                <a:ea typeface="SimSun" panose="02010600030101010101" pitchFamily="2" charset="-122"/>
              </a:rPr>
              <a:t/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Relevance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function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1520" y="2158206"/>
            <a:ext cx="532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zh-CN" alt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ooseness based relevance </a:t>
            </a: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score: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7" y="3627016"/>
            <a:ext cx="327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7" y="4821907"/>
            <a:ext cx="3952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7" y="2531268"/>
            <a:ext cx="3486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323528" y="3359943"/>
            <a:ext cx="460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Spatial </a:t>
            </a: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distance score:</a:t>
            </a:r>
            <a:endParaRPr lang="en-US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13</a:t>
            </a:fld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594" y="2396336"/>
            <a:ext cx="3079206" cy="1608728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78" y="4053371"/>
            <a:ext cx="2160240" cy="26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8"/>
          <p:cNvSpPr txBox="1">
            <a:spLocks noChangeArrowheads="1"/>
          </p:cNvSpPr>
          <p:nvPr/>
        </p:nvSpPr>
        <p:spPr bwMode="auto">
          <a:xfrm>
            <a:off x="323528" y="4470549"/>
            <a:ext cx="460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altLang="zh-CN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Holistic relevance </a:t>
            </a:r>
            <a:r>
              <a:rPr lang="en-US" altLang="zh-CN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score:</a:t>
            </a:r>
            <a:endParaRPr lang="en-US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62" y="5517232"/>
            <a:ext cx="5976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f(p) </a:t>
            </a:r>
            <a:r>
              <a:rPr lang="en-US" sz="2400" i="1" dirty="0" smtClean="0"/>
              <a:t>calculation is orthogonal to this work and thus is </a:t>
            </a:r>
            <a:r>
              <a:rPr lang="en-US" sz="2400" dirty="0" smtClean="0"/>
              <a:t>calculated by </a:t>
            </a:r>
            <a:r>
              <a:rPr lang="en-US" sz="2400" b="1" i="1" dirty="0" err="1" smtClean="0"/>
              <a:t>kSP</a:t>
            </a:r>
            <a:r>
              <a:rPr lang="en-US" sz="2400" dirty="0" smtClean="0"/>
              <a:t> algorithms (BSP,SPP) </a:t>
            </a:r>
            <a:br>
              <a:rPr lang="en-US" sz="2400" dirty="0" smtClean="0"/>
            </a:br>
            <a:endParaRPr lang="en-GB" sz="20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Z. Cai et al. VLDBJ 2020</a:t>
            </a:r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55308" y="6309320"/>
            <a:ext cx="394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[Shi, Wu, </a:t>
            </a: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Mamoulis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, SIGMOD, 2016]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973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1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</a:t>
            </a:r>
            <a:r>
              <a:rPr lang="en-US" altLang="zh-CN" dirty="0" smtClean="0">
                <a:ea typeface="SimSun" panose="02010600030101010101" pitchFamily="2" charset="-122"/>
              </a:rPr>
              <a:t>Definition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Diversity function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6"/>
              <p:cNvSpPr txBox="1">
                <a:spLocks noChangeArrowheads="1"/>
              </p:cNvSpPr>
              <p:nvPr/>
            </p:nvSpPr>
            <p:spPr bwMode="auto">
              <a:xfrm>
                <a:off x="602732" y="5589240"/>
                <a:ext cx="6634162" cy="57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zh-CN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2. </a:t>
                </a:r>
                <a:r>
                  <a:rPr lang="zh-CN" altLang="en-US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Ptolemy</a:t>
                </a:r>
                <a:r>
                  <a:rPr lang="en-US" altLang="zh-CN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’</a:t>
                </a:r>
                <a:r>
                  <a:rPr lang="zh-CN" altLang="en-US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 </a:t>
                </a:r>
                <a:r>
                  <a:rPr lang="en-US" altLang="zh-CN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</a:t>
                </a:r>
                <a:r>
                  <a:rPr lang="zh-CN" altLang="en-US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patial diversity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𝑑𝑆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SE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′||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||+||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</m:den>
                    </m:f>
                  </m:oMath>
                </a14:m>
                <a:endParaRPr lang="en-US" altLang="zh-CN" sz="2000" dirty="0"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32" y="5589240"/>
                <a:ext cx="6634162" cy="579326"/>
              </a:xfrm>
              <a:prstGeom prst="rect">
                <a:avLst/>
              </a:prstGeom>
              <a:blipFill>
                <a:blip r:embed="rId3"/>
                <a:stretch>
                  <a:fillRect l="-10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553772" y="2348172"/>
            <a:ext cx="6634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20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Jaccard</a:t>
            </a:r>
            <a:r>
              <a:rPr lang="en-US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Distance 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zh-CN" altLang="en-US" sz="2000" i="1" baseline="-25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zh-CN" altLang="en-US" sz="2000" i="1" baseline="-25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000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'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14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081" y="2225005"/>
            <a:ext cx="3875335" cy="686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39" y="3221655"/>
            <a:ext cx="2984682" cy="1548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732" y="4829023"/>
                <a:ext cx="2493696" cy="48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 smtClean="0"/>
                  <a:t>=0.71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2" y="4829023"/>
                <a:ext cx="2493696" cy="484492"/>
              </a:xfrm>
              <a:prstGeom prst="rect">
                <a:avLst/>
              </a:prstGeom>
              <a:blipFill>
                <a:blip r:embed="rId6"/>
                <a:stretch>
                  <a:fillRect r="-12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3772" y="274464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Ranges [0,1]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5" y="3221655"/>
            <a:ext cx="3024336" cy="1575497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5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</a:t>
            </a:r>
            <a:r>
              <a:rPr lang="en-US" altLang="zh-CN" dirty="0" smtClean="0">
                <a:ea typeface="SimSun" panose="02010600030101010101" pitchFamily="2" charset="-122"/>
              </a:rPr>
              <a:t>Definition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Diversity function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6"/>
              <p:cNvSpPr txBox="1">
                <a:spLocks noChangeArrowheads="1"/>
              </p:cNvSpPr>
              <p:nvPr/>
            </p:nvSpPr>
            <p:spPr bwMode="auto">
              <a:xfrm>
                <a:off x="602732" y="5589240"/>
                <a:ext cx="6634162" cy="57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zh-CN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2. </a:t>
                </a:r>
                <a:r>
                  <a:rPr lang="zh-CN" altLang="en-US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Ptolemy</a:t>
                </a:r>
                <a:r>
                  <a:rPr lang="en-US" altLang="zh-CN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’</a:t>
                </a:r>
                <a:r>
                  <a:rPr lang="zh-CN" altLang="en-US" sz="2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 </a:t>
                </a:r>
                <a:r>
                  <a:rPr lang="en-US" altLang="zh-CN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</a:t>
                </a:r>
                <a:r>
                  <a:rPr lang="zh-CN" altLang="en-US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patial diversity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𝑑𝑆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SE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′||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||+||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</m:den>
                    </m:f>
                  </m:oMath>
                </a14:m>
                <a:endParaRPr lang="en-US" altLang="zh-CN" sz="2000" dirty="0"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32" y="5589240"/>
                <a:ext cx="6634162" cy="579326"/>
              </a:xfrm>
              <a:prstGeom prst="rect">
                <a:avLst/>
              </a:prstGeom>
              <a:blipFill>
                <a:blip r:embed="rId3"/>
                <a:stretch>
                  <a:fillRect l="-10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553772" y="2348172"/>
            <a:ext cx="6634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20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Jaccard</a:t>
            </a:r>
            <a:r>
              <a:rPr lang="en-US" altLang="zh-CN" sz="2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Distance 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zh-CN" altLang="en-US" sz="2000" i="1" baseline="-25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sz="20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zh-CN" altLang="en-US" sz="2000" i="1" baseline="-25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000" i="1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'</a:t>
            </a:r>
            <a:r>
              <a:rPr lang="zh-CN" altLang="en-US" sz="2000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15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081" y="2225005"/>
            <a:ext cx="3875335" cy="686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39" y="3221655"/>
            <a:ext cx="2984682" cy="1548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732" y="4829023"/>
                <a:ext cx="2493696" cy="48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 smtClean="0"/>
                  <a:t>=0.71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2" y="4829023"/>
                <a:ext cx="2493696" cy="484492"/>
              </a:xfrm>
              <a:prstGeom prst="rect">
                <a:avLst/>
              </a:prstGeom>
              <a:blipFill>
                <a:blip r:embed="rId6"/>
                <a:stretch>
                  <a:fillRect r="-122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3772" y="274464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Ranges [0,1]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5" y="3221655"/>
            <a:ext cx="3024336" cy="15754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13344" y="3216792"/>
            <a:ext cx="504056" cy="4953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30472" y="3191786"/>
            <a:ext cx="504056" cy="4953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413344" y="4256568"/>
            <a:ext cx="504056" cy="4953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30472" y="4326624"/>
            <a:ext cx="504056" cy="4953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1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</a:t>
            </a:r>
            <a:r>
              <a:rPr lang="en-US" altLang="zh-CN" dirty="0" smtClean="0">
                <a:ea typeface="SimSun" panose="02010600030101010101" pitchFamily="2" charset="-122"/>
              </a:rPr>
              <a:t>Definition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Ptolemy’s Spatial diversity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16</a:t>
            </a:fld>
            <a:endParaRPr lang="sv-SE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068960"/>
            <a:ext cx="6891387" cy="23776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1" name="TextBox 20"/>
          <p:cNvSpPr txBox="1"/>
          <p:nvPr/>
        </p:nvSpPr>
        <p:spPr>
          <a:xfrm>
            <a:off x="251520" y="58772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dS</a:t>
            </a:r>
            <a:r>
              <a:rPr lang="en-US" sz="2800" i="1" dirty="0"/>
              <a:t>(p</a:t>
            </a:r>
            <a:r>
              <a:rPr lang="en-US" sz="2800" i="1" baseline="-25000" dirty="0"/>
              <a:t>A1</a:t>
            </a:r>
            <a:r>
              <a:rPr lang="en-US" sz="2800" i="1" dirty="0"/>
              <a:t> ,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A2</a:t>
            </a:r>
            <a:r>
              <a:rPr lang="en-US" sz="2800" i="1" dirty="0" smtClean="0"/>
              <a:t>)=1  &gt;  </a:t>
            </a:r>
            <a:r>
              <a:rPr lang="en-US" sz="2800" i="1" dirty="0" err="1" smtClean="0"/>
              <a:t>dS</a:t>
            </a:r>
            <a:r>
              <a:rPr lang="en-US" sz="2800" i="1" dirty="0" smtClean="0"/>
              <a:t>(p</a:t>
            </a:r>
            <a:r>
              <a:rPr lang="en-US" sz="2800" i="1" baseline="-25000" dirty="0" smtClean="0"/>
              <a:t>B1</a:t>
            </a:r>
            <a:r>
              <a:rPr lang="en-US" sz="2800" i="1" dirty="0" smtClean="0"/>
              <a:t> </a:t>
            </a:r>
            <a:r>
              <a:rPr lang="en-US" sz="2800" i="1" dirty="0"/>
              <a:t>,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B2</a:t>
            </a:r>
            <a:r>
              <a:rPr lang="en-US" sz="2800" i="1" dirty="0" smtClean="0"/>
              <a:t>) = 0.8  &gt;  </a:t>
            </a:r>
            <a:r>
              <a:rPr lang="en-US" sz="2800" i="1" dirty="0" err="1" smtClean="0"/>
              <a:t>dS</a:t>
            </a:r>
            <a:r>
              <a:rPr lang="en-US" sz="2800" i="1" dirty="0" smtClean="0"/>
              <a:t>(p</a:t>
            </a:r>
            <a:r>
              <a:rPr lang="en-US" sz="2800" i="1" baseline="-25000" dirty="0" smtClean="0"/>
              <a:t>C1</a:t>
            </a:r>
            <a:r>
              <a:rPr lang="en-US" sz="2800" i="1" dirty="0" smtClean="0"/>
              <a:t> </a:t>
            </a:r>
            <a:r>
              <a:rPr lang="en-US" sz="2800" i="1" dirty="0"/>
              <a:t>,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C2</a:t>
            </a:r>
            <a:r>
              <a:rPr lang="en-US" sz="2800" i="1" dirty="0" smtClean="0"/>
              <a:t>) = 0.7</a:t>
            </a:r>
          </a:p>
          <a:p>
            <a:r>
              <a:rPr lang="en-US" sz="2800" i="1" dirty="0" smtClean="0"/>
              <a:t>Ranges [0,1]</a:t>
            </a:r>
            <a:endParaRPr lang="en-GB" sz="28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382267" y="3348348"/>
            <a:ext cx="6120680" cy="1592820"/>
            <a:chOff x="971600" y="3315667"/>
            <a:chExt cx="7200800" cy="18415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71600" y="3356992"/>
              <a:ext cx="3600400" cy="1800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3315667"/>
              <a:ext cx="3600400" cy="1841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17726" y="3462934"/>
            <a:ext cx="3888432" cy="1478234"/>
            <a:chOff x="2267744" y="3315667"/>
            <a:chExt cx="4536504" cy="18415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67744" y="3315667"/>
              <a:ext cx="2304256" cy="18415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2000" y="3315667"/>
              <a:ext cx="2232248" cy="180906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6"/>
              <p:cNvSpPr txBox="1">
                <a:spLocks noChangeArrowheads="1"/>
              </p:cNvSpPr>
              <p:nvPr/>
            </p:nvSpPr>
            <p:spPr bwMode="auto">
              <a:xfrm>
                <a:off x="602134" y="2342927"/>
                <a:ext cx="6634162" cy="57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Ptolemy</a:t>
                </a:r>
                <a:r>
                  <a:rPr lang="en-US" altLang="zh-CN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’</a:t>
                </a:r>
                <a:r>
                  <a:rPr lang="zh-CN" altLang="en-US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 </a:t>
                </a:r>
                <a:r>
                  <a:rPr lang="en-US" altLang="zh-CN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</a:t>
                </a:r>
                <a:r>
                  <a:rPr lang="zh-CN" altLang="en-US" sz="20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patial diversity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𝑑𝑆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SE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′||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||+||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</m:den>
                    </m:f>
                  </m:oMath>
                </a14:m>
                <a:endParaRPr lang="en-US" altLang="zh-CN" sz="2000" dirty="0"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2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34" y="2342927"/>
                <a:ext cx="6634162" cy="579326"/>
              </a:xfrm>
              <a:prstGeom prst="rect">
                <a:avLst/>
              </a:prstGeom>
              <a:blipFill>
                <a:blip r:embed="rId4"/>
                <a:stretch>
                  <a:fillRect l="-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4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</a:t>
            </a:r>
            <a:r>
              <a:rPr lang="en-US" altLang="zh-CN" dirty="0" smtClean="0">
                <a:ea typeface="SimSun" panose="02010600030101010101" pitchFamily="2" charset="-122"/>
              </a:rPr>
              <a:t>Definition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Ptolemy’s Spatial diversity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17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7178" y="5914766"/>
                <a:ext cx="2520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dS(p</a:t>
                </a:r>
                <a:r>
                  <a:rPr lang="en-US" sz="2800" i="1" baseline="-25000" dirty="0" smtClean="0"/>
                  <a:t>D1</a:t>
                </a:r>
                <a:r>
                  <a:rPr lang="en-US" sz="2800" i="1" dirty="0" smtClean="0"/>
                  <a:t> </a:t>
                </a:r>
                <a:r>
                  <a:rPr lang="en-US" sz="2800" i="1" dirty="0"/>
                  <a:t>, </a:t>
                </a:r>
                <a:r>
                  <a:rPr lang="en-US" sz="2800" i="1" dirty="0" smtClean="0"/>
                  <a:t>p</a:t>
                </a:r>
                <a:r>
                  <a:rPr lang="en-US" sz="2800" i="1" baseline="-25000" dirty="0" smtClean="0"/>
                  <a:t>D2</a:t>
                </a:r>
                <a:r>
                  <a:rPr lang="en-US" sz="2800" i="1" dirty="0" smtClean="0"/>
                  <a:t>)</a:t>
                </a:r>
                <a14:m>
                  <m:oMath xmlns:m="http://schemas.openxmlformats.org/officeDocument/2006/math">
                    <m:r>
                      <a:rPr lang="en-S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8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78" y="5914766"/>
                <a:ext cx="2520280" cy="523220"/>
              </a:xfrm>
              <a:prstGeom prst="rect">
                <a:avLst/>
              </a:prstGeom>
              <a:blipFill>
                <a:blip r:embed="rId5"/>
                <a:stretch>
                  <a:fillRect l="-508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83292" y="31938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6"/>
              <p:cNvSpPr txBox="1">
                <a:spLocks noChangeArrowheads="1"/>
              </p:cNvSpPr>
              <p:nvPr/>
            </p:nvSpPr>
            <p:spPr bwMode="auto">
              <a:xfrm>
                <a:off x="602134" y="1916832"/>
                <a:ext cx="6634162" cy="57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ea typeface="SimSun" panose="02010600030101010101" pitchFamily="2" charset="-122"/>
                  </a:rPr>
                  <a:t>Ptolemy</a:t>
                </a:r>
                <a:r>
                  <a:rPr lang="en-US" altLang="zh-CN" sz="2000" dirty="0">
                    <a:ea typeface="SimSun" panose="02010600030101010101" pitchFamily="2" charset="-122"/>
                  </a:rPr>
                  <a:t>’</a:t>
                </a:r>
                <a:r>
                  <a:rPr lang="zh-CN" altLang="en-US" sz="2000" dirty="0">
                    <a:ea typeface="SimSun" panose="02010600030101010101" pitchFamily="2" charset="-122"/>
                  </a:rPr>
                  <a:t>s </a:t>
                </a:r>
                <a:r>
                  <a:rPr lang="en-US" altLang="zh-CN" sz="2000" dirty="0">
                    <a:ea typeface="SimSun" panose="02010600030101010101" pitchFamily="2" charset="-122"/>
                  </a:rPr>
                  <a:t>S</a:t>
                </a:r>
                <a:r>
                  <a:rPr lang="zh-CN" altLang="en-US" sz="2000" dirty="0">
                    <a:ea typeface="SimSun" panose="02010600030101010101" pitchFamily="2" charset="-122"/>
                  </a:rPr>
                  <a:t>patial diversity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𝑑𝑆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SE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′||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||+||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𝑞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||</m:t>
                        </m:r>
                      </m:den>
                    </m:f>
                  </m:oMath>
                </a14:m>
                <a:endParaRPr lang="en-US" altLang="zh-CN" sz="2000" dirty="0"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34" y="1916832"/>
                <a:ext cx="6634162" cy="579326"/>
              </a:xfrm>
              <a:prstGeom prst="rect">
                <a:avLst/>
              </a:prstGeom>
              <a:blipFill>
                <a:blip r:embed="rId8"/>
                <a:stretch>
                  <a:fillRect l="-827" b="-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3068960"/>
            <a:ext cx="6891387" cy="23776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-36512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66" y="3707806"/>
            <a:ext cx="115270" cy="1096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500514" y="3681361"/>
            <a:ext cx="115270" cy="1096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0616053">
                <a:off x="6564026" y="419172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16053">
                <a:off x="6564026" y="4191720"/>
                <a:ext cx="5040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961162">
                <a:off x="2113595" y="425695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1162">
                <a:off x="2113595" y="4256952"/>
                <a:ext cx="50405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88244" y="3736195"/>
            <a:ext cx="8055531" cy="1178457"/>
            <a:chOff x="971600" y="3315667"/>
            <a:chExt cx="7200800" cy="184152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71600" y="3356992"/>
              <a:ext cx="3600400" cy="18002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72000" y="3315667"/>
              <a:ext cx="3600400" cy="184152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</a:t>
            </a:r>
            <a:r>
              <a:rPr lang="en-US" altLang="zh-CN" dirty="0" smtClean="0">
                <a:ea typeface="SimSun" panose="02010600030101010101" pitchFamily="2" charset="-122"/>
              </a:rPr>
              <a:t>Definition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Diversity function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539552" y="3432451"/>
            <a:ext cx="81359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 smtClean="0">
                <a:ea typeface="SimSun" panose="02010600030101010101" pitchFamily="2" charset="-122"/>
              </a:rPr>
              <a:t>3. D</a:t>
            </a:r>
            <a:r>
              <a:rPr lang="zh-CN" altLang="en-US" sz="2000" dirty="0">
                <a:ea typeface="SimSun" panose="02010600030101010101" pitchFamily="2" charset="-122"/>
              </a:rPr>
              <a:t>iversity between </a:t>
            </a:r>
            <a:r>
              <a:rPr lang="zh-CN" altLang="en-US" sz="2000" i="1" dirty="0">
                <a:ea typeface="SimSun" panose="02010600030101010101" pitchFamily="2" charset="-122"/>
              </a:rPr>
              <a:t>p</a:t>
            </a:r>
            <a:r>
              <a:rPr lang="zh-CN" altLang="en-US" sz="2000" dirty="0">
                <a:ea typeface="SimSun" panose="02010600030101010101" pitchFamily="2" charset="-122"/>
              </a:rPr>
              <a:t> and </a:t>
            </a:r>
            <a:r>
              <a:rPr lang="zh-CN" altLang="en-US" sz="2000" i="1" dirty="0">
                <a:ea typeface="SimSun" panose="02010600030101010101" pitchFamily="2" charset="-122"/>
              </a:rPr>
              <a:t>p</a:t>
            </a:r>
            <a:r>
              <a:rPr lang="en-US" altLang="zh-CN" sz="2000" i="1" dirty="0">
                <a:ea typeface="SimSun" panose="02010600030101010101" pitchFamily="2" charset="-122"/>
              </a:rPr>
              <a:t>' </a:t>
            </a:r>
            <a:r>
              <a:rPr lang="en-US" altLang="zh-CN" sz="2000" dirty="0">
                <a:ea typeface="SimSun" panose="02010600030101010101" pitchFamily="2" charset="-122"/>
              </a:rPr>
              <a:t>(where γ controls the contribution of the two diversification components.):</a:t>
            </a:r>
          </a:p>
        </p:txBody>
      </p:sp>
      <p:pic>
        <p:nvPicPr>
          <p:cNvPr id="17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57519"/>
            <a:ext cx="42063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7117" y="4498949"/>
            <a:ext cx="77644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D16349"/>
                </a:solidFill>
                <a:ea typeface="SimSun" panose="02010600030101010101" pitchFamily="2" charset="-122"/>
              </a:rPr>
              <a:t>4. Holistic </a:t>
            </a:r>
            <a:r>
              <a:rPr lang="en-US" altLang="zh-CN" sz="2000" b="1" dirty="0">
                <a:solidFill>
                  <a:srgbClr val="D16349"/>
                </a:solidFill>
                <a:ea typeface="SimSun" panose="02010600030101010101" pitchFamily="2" charset="-122"/>
              </a:rPr>
              <a:t>score</a:t>
            </a:r>
            <a:r>
              <a:rPr lang="en-US" altLang="zh-CN" sz="2000" dirty="0">
                <a:ea typeface="SimSun" panose="02010600030101010101" pitchFamily="2" charset="-122"/>
              </a:rPr>
              <a:t> of place </a:t>
            </a:r>
            <a:r>
              <a:rPr lang="en-US" altLang="zh-CN" sz="2000" i="1" dirty="0">
                <a:ea typeface="SimSun" panose="02010600030101010101" pitchFamily="2" charset="-122"/>
              </a:rPr>
              <a:t>p</a:t>
            </a:r>
            <a:r>
              <a:rPr lang="en-US" altLang="zh-CN" sz="2000" dirty="0">
                <a:ea typeface="SimSun" panose="02010600030101010101" pitchFamily="2" charset="-122"/>
              </a:rPr>
              <a:t> combines </a:t>
            </a:r>
            <a:r>
              <a:rPr lang="en-US" altLang="zh-CN" sz="2000" b="1" dirty="0">
                <a:solidFill>
                  <a:srgbClr val="D16349"/>
                </a:solidFill>
                <a:ea typeface="SimSun" panose="02010600030101010101" pitchFamily="2" charset="-122"/>
              </a:rPr>
              <a:t>relevance </a:t>
            </a:r>
            <a:r>
              <a:rPr lang="en-US" altLang="zh-CN" sz="2000" dirty="0">
                <a:ea typeface="SimSun" panose="02010600030101010101" pitchFamily="2" charset="-122"/>
              </a:rPr>
              <a:t>and </a:t>
            </a:r>
            <a:r>
              <a:rPr lang="en-US" altLang="zh-CN" sz="2000" b="1" dirty="0">
                <a:solidFill>
                  <a:srgbClr val="D16349"/>
                </a:solidFill>
                <a:ea typeface="SimSun" panose="02010600030101010101" pitchFamily="2" charset="-122"/>
              </a:rPr>
              <a:t>diversity</a:t>
            </a:r>
            <a:r>
              <a:rPr lang="en-US" altLang="zh-CN" sz="2000" dirty="0">
                <a:ea typeface="SimSun" panose="02010600030101010101" pitchFamily="2" charset="-122"/>
              </a:rPr>
              <a:t>, where λ adjusts their trade-off:</a:t>
            </a:r>
          </a:p>
        </p:txBody>
      </p:sp>
      <p:pic>
        <p:nvPicPr>
          <p:cNvPr id="19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15" y="3717032"/>
            <a:ext cx="47847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537117" y="2885582"/>
            <a:ext cx="6634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 smtClean="0">
                <a:ea typeface="SimSun" panose="02010600030101010101" pitchFamily="2" charset="-122"/>
              </a:rPr>
              <a:t>2.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Jaccard</a:t>
            </a:r>
            <a:r>
              <a:rPr lang="en-US" altLang="zh-CN" sz="2000" dirty="0" smtClean="0">
                <a:ea typeface="SimSun" panose="02010600030101010101" pitchFamily="2" charset="-122"/>
              </a:rPr>
              <a:t> Distance </a:t>
            </a:r>
            <a:r>
              <a:rPr lang="zh-CN" altLang="en-US" sz="2000" i="1" dirty="0" smtClean="0">
                <a:ea typeface="SimSun" panose="02010600030101010101" pitchFamily="2" charset="-122"/>
              </a:rPr>
              <a:t>d</a:t>
            </a:r>
            <a:r>
              <a:rPr lang="en-US" altLang="zh-CN" sz="2000" i="1" dirty="0" smtClean="0">
                <a:ea typeface="SimSun" panose="02010600030101010101" pitchFamily="2" charset="-122"/>
              </a:rPr>
              <a:t>L</a:t>
            </a:r>
            <a:r>
              <a:rPr lang="zh-CN" altLang="en-US" sz="2000" i="1" dirty="0" smtClean="0">
                <a:ea typeface="SimSun" panose="02010600030101010101" pitchFamily="2" charset="-122"/>
              </a:rPr>
              <a:t>(</a:t>
            </a:r>
            <a:r>
              <a:rPr lang="en-US" altLang="zh-CN" sz="2000" i="1" dirty="0" smtClean="0">
                <a:ea typeface="SimSun" panose="02010600030101010101" pitchFamily="2" charset="-122"/>
              </a:rPr>
              <a:t>T</a:t>
            </a:r>
            <a:r>
              <a:rPr lang="zh-CN" altLang="en-US" sz="2000" i="1" baseline="-25000" dirty="0" smtClean="0">
                <a:ea typeface="SimSun" panose="02010600030101010101" pitchFamily="2" charset="-122"/>
              </a:rPr>
              <a:t>p</a:t>
            </a:r>
            <a:r>
              <a:rPr lang="zh-CN" altLang="en-US" sz="2000" i="1" dirty="0">
                <a:ea typeface="SimSun" panose="02010600030101010101" pitchFamily="2" charset="-122"/>
              </a:rPr>
              <a:t>, </a:t>
            </a:r>
            <a:r>
              <a:rPr lang="en-US" altLang="zh-CN" sz="2000" i="1" dirty="0" smtClean="0">
                <a:ea typeface="SimSun" panose="02010600030101010101" pitchFamily="2" charset="-122"/>
              </a:rPr>
              <a:t>T</a:t>
            </a:r>
            <a:r>
              <a:rPr lang="zh-CN" altLang="en-US" sz="2000" i="1" baseline="-25000" dirty="0" smtClean="0">
                <a:ea typeface="SimSun" panose="02010600030101010101" pitchFamily="2" charset="-122"/>
              </a:rPr>
              <a:t>p</a:t>
            </a:r>
            <a:r>
              <a:rPr lang="en-US" altLang="zh-CN" sz="2000" i="1" baseline="-25000" dirty="0">
                <a:ea typeface="SimSun" panose="02010600030101010101" pitchFamily="2" charset="-122"/>
              </a:rPr>
              <a:t>'</a:t>
            </a:r>
            <a:r>
              <a:rPr lang="zh-CN" altLang="en-US" sz="2000" i="1" dirty="0" smtClean="0">
                <a:ea typeface="SimSun" panose="02010600030101010101" pitchFamily="2" charset="-122"/>
              </a:rPr>
              <a:t>)</a:t>
            </a:r>
            <a:endParaRPr lang="en-US" altLang="zh-CN" sz="2000" dirty="0">
              <a:ea typeface="SimSun" panose="02010600030101010101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533389"/>
            <a:ext cx="2133600" cy="365125"/>
          </a:xfrm>
        </p:spPr>
        <p:txBody>
          <a:bodyPr/>
          <a:lstStyle/>
          <a:p>
            <a:fld id="{442D8877-4C7F-427A-9C07-12C41EAEE3A4}" type="slidenum">
              <a:rPr lang="sv-SE" smtClean="0"/>
              <a:t>18</a:t>
            </a:fld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6"/>
              <p:cNvSpPr txBox="1">
                <a:spLocks noChangeArrowheads="1"/>
              </p:cNvSpPr>
              <p:nvPr/>
            </p:nvSpPr>
            <p:spPr bwMode="auto">
              <a:xfrm>
                <a:off x="539552" y="2236802"/>
                <a:ext cx="66341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zh-CN" sz="2000" dirty="0" smtClean="0">
                    <a:ea typeface="SimSun" panose="02010600030101010101" pitchFamily="2" charset="-122"/>
                  </a:rPr>
                  <a:t>1. </a:t>
                </a:r>
                <a:r>
                  <a:rPr lang="zh-CN" altLang="en-US" sz="2000" dirty="0" smtClean="0">
                    <a:ea typeface="SimSun" panose="02010600030101010101" pitchFamily="2" charset="-122"/>
                  </a:rPr>
                  <a:t>P</a:t>
                </a:r>
                <a:r>
                  <a:rPr lang="zh-CN" altLang="en-US" sz="2000" dirty="0">
                    <a:ea typeface="SimSun" panose="02010600030101010101" pitchFamily="2" charset="-122"/>
                  </a:rPr>
                  <a:t>tolemy</a:t>
                </a:r>
                <a:r>
                  <a:rPr lang="en-US" altLang="zh-CN" sz="2000" dirty="0">
                    <a:ea typeface="SimSun" panose="02010600030101010101" pitchFamily="2" charset="-122"/>
                  </a:rPr>
                  <a:t>’</a:t>
                </a:r>
                <a:r>
                  <a:rPr lang="zh-CN" altLang="en-US" sz="2000" dirty="0">
                    <a:ea typeface="SimSun" panose="02010600030101010101" pitchFamily="2" charset="-122"/>
                  </a:rPr>
                  <a:t>s </a:t>
                </a:r>
                <a:r>
                  <a:rPr lang="en-US" altLang="zh-CN" sz="2000" dirty="0">
                    <a:ea typeface="SimSun" panose="02010600030101010101" pitchFamily="2" charset="-122"/>
                  </a:rPr>
                  <a:t>S</a:t>
                </a:r>
                <a:r>
                  <a:rPr lang="zh-CN" altLang="en-US" sz="2000" dirty="0">
                    <a:ea typeface="SimSun" panose="02010600030101010101" pitchFamily="2" charset="-122"/>
                  </a:rPr>
                  <a:t>patial diversity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𝑑𝑆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dirty="0"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236802"/>
                <a:ext cx="6634162" cy="400110"/>
              </a:xfrm>
              <a:prstGeom prst="rect">
                <a:avLst/>
              </a:prstGeom>
              <a:blipFill>
                <a:blip r:embed="rId5"/>
                <a:stretch>
                  <a:fillRect l="-1011" t="-9091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Problem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7495"/>
            <a:ext cx="8229600" cy="2133873"/>
          </a:xfrm>
        </p:spPr>
        <p:txBody>
          <a:bodyPr/>
          <a:lstStyle/>
          <a:p>
            <a:r>
              <a:rPr lang="zh-CN" altLang="en-US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Df (p)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smtClean="0">
                <a:ea typeface="SimSun" panose="02010600030101010101" pitchFamily="2" charset="-122"/>
              </a:rPr>
              <a:t>compares with </a:t>
            </a:r>
            <a:r>
              <a:rPr lang="zh-CN" altLang="en-US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−1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dirty="0">
                <a:ea typeface="SimSun" panose="02010600030101010101" pitchFamily="2" charset="-122"/>
              </a:rPr>
              <a:t>places of a candidate 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dirty="0">
                <a:ea typeface="SimSun" panose="02010600030101010101" pitchFamily="2" charset="-122"/>
              </a:rPr>
              <a:t>set, we have to consider all 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O(n</a:t>
            </a:r>
            <a:r>
              <a:rPr lang="zh-CN" altLang="en-US" b="1" i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dirty="0">
                <a:ea typeface="SimSun" panose="02010600030101010101" pitchFamily="2" charset="-122"/>
              </a:rPr>
              <a:t>candidate </a:t>
            </a:r>
            <a:r>
              <a:rPr lang="zh-CN" alt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dirty="0">
                <a:ea typeface="SimSun" panose="02010600030101010101" pitchFamily="2" charset="-122"/>
              </a:rPr>
              <a:t>sets</a:t>
            </a:r>
            <a:r>
              <a:rPr lang="zh-CN" altLang="en-US" dirty="0" smtClean="0">
                <a:ea typeface="SimSun" panose="02010600030101010101" pitchFamily="2" charset="-122"/>
              </a:rPr>
              <a:t>.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r>
              <a:rPr lang="en-GB" smtClean="0"/>
              <a:t>Thus</a:t>
            </a:r>
            <a:r>
              <a:rPr lang="en-GB" dirty="0" smtClean="0"/>
              <a:t>, we propose two greedy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19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 location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set of keywords and an integer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kDSP query returns a set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place entities that have the highest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score, where: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0666"/>
          <a:stretch/>
        </p:blipFill>
        <p:spPr>
          <a:xfrm>
            <a:off x="2686962" y="2852936"/>
            <a:ext cx="2664296" cy="785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89040"/>
            <a:ext cx="5184576" cy="28637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6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Z. Cai et al. VLDBJ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86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9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Process candidate places in descending order of relevance score</a:t>
            </a:r>
          </a:p>
          <a:p>
            <a:r>
              <a:rPr lang="en-US" dirty="0"/>
              <a:t>Iteratively constructs the result set </a:t>
            </a:r>
            <a:r>
              <a:rPr lang="en-US" b="1" dirty="0"/>
              <a:t>R </a:t>
            </a:r>
          </a:p>
          <a:p>
            <a:pPr lvl="1"/>
            <a:r>
              <a:rPr lang="en-US" dirty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update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/>
              <a:t> of unselected places when a place is added in </a:t>
            </a:r>
            <a:r>
              <a:rPr lang="en-US" b="1" dirty="0"/>
              <a:t>R</a:t>
            </a:r>
          </a:p>
          <a:p>
            <a:pPr lvl="1"/>
            <a:r>
              <a:rPr lang="en-US" dirty="0"/>
              <a:t>Uses a bound,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/>
              <a:t>,</a:t>
            </a:r>
            <a:r>
              <a:rPr lang="en-US" dirty="0"/>
              <a:t> to prune fruitless places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21</a:t>
            </a:fld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1187624" y="3789040"/>
            <a:ext cx="3378493" cy="373376"/>
            <a:chOff x="4361859" y="4608732"/>
            <a:chExt cx="3378493" cy="373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93096"/>
            <a:ext cx="5424433" cy="305172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77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 Addition and Update</a:t>
            </a:r>
            <a:br>
              <a:rPr lang="en-US" dirty="0" smtClean="0"/>
            </a:b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Algorithm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22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88989"/>
              </p:ext>
            </p:extLst>
          </p:nvPr>
        </p:nvGraphicFramePr>
        <p:xfrm>
          <a:off x="395536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87541"/>
              </p:ext>
            </p:extLst>
          </p:nvPr>
        </p:nvGraphicFramePr>
        <p:xfrm>
          <a:off x="395536" y="1616832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8462"/>
              </p:ext>
            </p:extLst>
          </p:nvPr>
        </p:nvGraphicFramePr>
        <p:xfrm>
          <a:off x="1979712" y="1616832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2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47164"/>
              </p:ext>
            </p:extLst>
          </p:nvPr>
        </p:nvGraphicFramePr>
        <p:xfrm>
          <a:off x="395536" y="4695217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E" dirty="0" smtClean="0"/>
                        <a:t>∞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10750"/>
              </p:ext>
            </p:extLst>
          </p:nvPr>
        </p:nvGraphicFramePr>
        <p:xfrm>
          <a:off x="395536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85343"/>
              </p:ext>
            </p:extLst>
          </p:nvPr>
        </p:nvGraphicFramePr>
        <p:xfrm>
          <a:off x="1979712" y="1634073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24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43406"/>
              </p:ext>
            </p:extLst>
          </p:nvPr>
        </p:nvGraphicFramePr>
        <p:xfrm>
          <a:off x="384785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66509"/>
              </p:ext>
            </p:extLst>
          </p:nvPr>
        </p:nvGraphicFramePr>
        <p:xfrm>
          <a:off x="384785" y="1620936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93233"/>
              </p:ext>
            </p:extLst>
          </p:nvPr>
        </p:nvGraphicFramePr>
        <p:xfrm>
          <a:off x="1951111" y="1616832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25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95128"/>
              </p:ext>
            </p:extLst>
          </p:nvPr>
        </p:nvGraphicFramePr>
        <p:xfrm>
          <a:off x="382444" y="4698510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76737"/>
              </p:ext>
            </p:extLst>
          </p:nvPr>
        </p:nvGraphicFramePr>
        <p:xfrm>
          <a:off x="385390" y="1615338"/>
          <a:ext cx="1512168" cy="2961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11378"/>
              </p:ext>
            </p:extLst>
          </p:nvPr>
        </p:nvGraphicFramePr>
        <p:xfrm>
          <a:off x="1966620" y="1617001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2.8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5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26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0065"/>
              </p:ext>
            </p:extLst>
          </p:nvPr>
        </p:nvGraphicFramePr>
        <p:xfrm>
          <a:off x="394994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98025"/>
              </p:ext>
            </p:extLst>
          </p:nvPr>
        </p:nvGraphicFramePr>
        <p:xfrm>
          <a:off x="394994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E" dirty="0" smtClean="0"/>
                        <a:t>→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89023"/>
              </p:ext>
            </p:extLst>
          </p:nvPr>
        </p:nvGraphicFramePr>
        <p:xfrm>
          <a:off x="1979712" y="1628800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3.19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2.8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27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24280"/>
              </p:ext>
            </p:extLst>
          </p:nvPr>
        </p:nvGraphicFramePr>
        <p:xfrm>
          <a:off x="427078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97044"/>
              </p:ext>
            </p:extLst>
          </p:nvPr>
        </p:nvGraphicFramePr>
        <p:xfrm>
          <a:off x="427078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34113"/>
              </p:ext>
            </p:extLst>
          </p:nvPr>
        </p:nvGraphicFramePr>
        <p:xfrm>
          <a:off x="2038467" y="1625208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3.22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3.19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2.8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28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38362"/>
              </p:ext>
            </p:extLst>
          </p:nvPr>
        </p:nvGraphicFramePr>
        <p:xfrm>
          <a:off x="414670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90834"/>
              </p:ext>
            </p:extLst>
          </p:nvPr>
        </p:nvGraphicFramePr>
        <p:xfrm>
          <a:off x="414670" y="1628800"/>
          <a:ext cx="1512168" cy="2961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7906"/>
              </p:ext>
            </p:extLst>
          </p:nvPr>
        </p:nvGraphicFramePr>
        <p:xfrm>
          <a:off x="2032416" y="1628800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  <a:endParaRPr lang="en-GB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3.22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3.19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2.8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29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76637"/>
              </p:ext>
            </p:extLst>
          </p:nvPr>
        </p:nvGraphicFramePr>
        <p:xfrm>
          <a:off x="383365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07205"/>
              </p:ext>
            </p:extLst>
          </p:nvPr>
        </p:nvGraphicFramePr>
        <p:xfrm>
          <a:off x="383365" y="1625208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8283"/>
              </p:ext>
            </p:extLst>
          </p:nvPr>
        </p:nvGraphicFramePr>
        <p:xfrm>
          <a:off x="1993978" y="1625208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6.4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6.02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5.5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43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4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5257800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lnSpc>
                <a:spcPct val="110000"/>
              </a:lnSpc>
            </a:pPr>
            <a:r>
              <a:rPr lang="en-US" altLang="zh-CN" dirty="0"/>
              <a:t>D</a:t>
            </a:r>
            <a:r>
              <a:rPr lang="en-US" altLang="zh-CN" dirty="0" smtClean="0"/>
              <a:t>ata</a:t>
            </a:r>
            <a:r>
              <a:rPr lang="en-GB" altLang="zh-CN" dirty="0" smtClean="0"/>
              <a:t>sets, </a:t>
            </a:r>
            <a:r>
              <a:rPr lang="en-US" altLang="zh-CN" dirty="0"/>
              <a:t>Databases</a:t>
            </a:r>
            <a:r>
              <a:rPr lang="en-US" altLang="zh-CN" dirty="0" smtClean="0"/>
              <a:t> </a:t>
            </a:r>
            <a:r>
              <a:rPr lang="en-US" altLang="zh-CN" dirty="0"/>
              <a:t>and data-graphs are everywhere: </a:t>
            </a:r>
          </a:p>
          <a:p>
            <a:pPr marL="630238" lvl="1" indent="-355600">
              <a:lnSpc>
                <a:spcPct val="110000"/>
              </a:lnSpc>
            </a:pPr>
            <a:r>
              <a:rPr lang="en-US" altLang="zh-CN" sz="1900" dirty="0" smtClean="0"/>
              <a:t>Web, Desktops, etc.</a:t>
            </a:r>
            <a:endParaRPr lang="en-HK" altLang="zh-CN" sz="1900" dirty="0" smtClean="0"/>
          </a:p>
          <a:p>
            <a:pPr marL="630238" lvl="1" indent="-355600">
              <a:lnSpc>
                <a:spcPct val="110000"/>
              </a:lnSpc>
            </a:pPr>
            <a:r>
              <a:rPr lang="en-US" sz="1900" dirty="0" smtClean="0"/>
              <a:t>Semantic </a:t>
            </a:r>
            <a:r>
              <a:rPr lang="en-US" sz="1900" dirty="0"/>
              <a:t>knowledge graphs, e.g. </a:t>
            </a:r>
            <a:r>
              <a:rPr lang="en-US" sz="1900" dirty="0" err="1" smtClean="0"/>
              <a:t>Dbpedia</a:t>
            </a:r>
            <a:r>
              <a:rPr lang="en-US" sz="1900" dirty="0" smtClean="0"/>
              <a:t>, YAGO</a:t>
            </a:r>
          </a:p>
          <a:p>
            <a:pPr marL="630238" lvl="1" indent="-355600">
              <a:lnSpc>
                <a:spcPct val="110000"/>
              </a:lnSpc>
            </a:pPr>
            <a:r>
              <a:rPr lang="en-US" sz="1900" dirty="0" smtClean="0"/>
              <a:t>Spatial Data</a:t>
            </a:r>
          </a:p>
          <a:p>
            <a:pPr marL="630238" lvl="1" indent="-355600">
              <a:lnSpc>
                <a:spcPct val="11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/>
              <a:t>Acknowledging the significance of discovering datasets 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Google introduced </a:t>
            </a:r>
            <a:r>
              <a:rPr lang="en-GB" sz="1900" dirty="0"/>
              <a:t>Google Dataset </a:t>
            </a:r>
            <a:r>
              <a:rPr lang="en-GB" sz="1900" dirty="0" smtClean="0"/>
              <a:t>Search, (discovering</a:t>
            </a:r>
            <a:r>
              <a:rPr lang="en-GB" sz="1900" dirty="0"/>
              <a:t> </a:t>
            </a:r>
            <a:r>
              <a:rPr lang="en-GB" sz="1900" dirty="0" smtClean="0"/>
              <a:t>of </a:t>
            </a:r>
            <a:r>
              <a:rPr lang="en-GB" sz="1900" dirty="0"/>
              <a:t>web-accessible </a:t>
            </a:r>
            <a:r>
              <a:rPr lang="en-GB" sz="1900" dirty="0" smtClean="0"/>
              <a:t>datasets</a:t>
            </a:r>
            <a:r>
              <a:rPr lang="en-GB" sz="2000" dirty="0" smtClean="0"/>
              <a:t>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Difficult to retrieve information unless users are familiar with: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the data schema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query </a:t>
            </a:r>
            <a:r>
              <a:rPr lang="en-US" sz="1900" dirty="0"/>
              <a:t>languages (e.g. SPARQL</a:t>
            </a:r>
            <a:r>
              <a:rPr lang="en-US" sz="1900" dirty="0" smtClean="0"/>
              <a:t>, </a:t>
            </a:r>
            <a:r>
              <a:rPr lang="en-US" sz="1900" dirty="0" err="1" smtClean="0"/>
              <a:t>GeoSPARQL</a:t>
            </a:r>
            <a:r>
              <a:rPr lang="en-US" sz="190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Solutions like </a:t>
            </a:r>
            <a:r>
              <a:rPr lang="en-US" i="1" dirty="0" smtClean="0">
                <a:solidFill>
                  <a:srgbClr val="C00000"/>
                </a:solidFill>
              </a:rPr>
              <a:t>Keyword search</a:t>
            </a:r>
            <a:r>
              <a:rPr lang="en-US" i="1" dirty="0" smtClean="0"/>
              <a:t> </a:t>
            </a:r>
            <a:r>
              <a:rPr lang="en-US" dirty="0" smtClean="0"/>
              <a:t>can liberate users from such technicalities.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Datasets are </a:t>
            </a:r>
            <a:r>
              <a:rPr lang="en-US" dirty="0" smtClean="0">
                <a:solidFill>
                  <a:schemeClr val="accent1"/>
                </a:solidFill>
              </a:rPr>
              <a:t>everywhere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30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79527"/>
              </p:ext>
            </p:extLst>
          </p:nvPr>
        </p:nvGraphicFramePr>
        <p:xfrm>
          <a:off x="410241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57439"/>
              </p:ext>
            </p:extLst>
          </p:nvPr>
        </p:nvGraphicFramePr>
        <p:xfrm>
          <a:off x="410241" y="1625208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12018"/>
              </p:ext>
            </p:extLst>
          </p:nvPr>
        </p:nvGraphicFramePr>
        <p:xfrm>
          <a:off x="2004255" y="1625208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6.4</a:t>
                      </a:r>
                      <a:r>
                        <a:rPr lang="en-US" strike="sngStrike" dirty="0" smtClean="0"/>
                        <a:t>)</a:t>
                      </a:r>
                      <a:endParaRPr lang="en-GB" strike="sngStrike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6.02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5.5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43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31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4430"/>
              </p:ext>
            </p:extLst>
          </p:nvPr>
        </p:nvGraphicFramePr>
        <p:xfrm>
          <a:off x="422107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94645"/>
              </p:ext>
            </p:extLst>
          </p:nvPr>
        </p:nvGraphicFramePr>
        <p:xfrm>
          <a:off x="422107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37688"/>
              </p:ext>
            </p:extLst>
          </p:nvPr>
        </p:nvGraphicFramePr>
        <p:xfrm>
          <a:off x="2006113" y="1625208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6.31</a:t>
                      </a:r>
                      <a:r>
                        <a:rPr lang="en-US" strike="noStrike" dirty="0" smtClean="0"/>
                        <a:t>)</a:t>
                      </a:r>
                      <a:endParaRPr lang="en-GB" strike="noStrike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6.02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5.5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43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3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32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86871"/>
              </p:ext>
            </p:extLst>
          </p:nvPr>
        </p:nvGraphicFramePr>
        <p:xfrm>
          <a:off x="448341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8317"/>
              </p:ext>
            </p:extLst>
          </p:nvPr>
        </p:nvGraphicFramePr>
        <p:xfrm>
          <a:off x="448341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76297"/>
              </p:ext>
            </p:extLst>
          </p:nvPr>
        </p:nvGraphicFramePr>
        <p:xfrm>
          <a:off x="2049251" y="1625208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8.71</a:t>
                      </a:r>
                      <a:r>
                        <a:rPr lang="en-US" strike="noStrike" dirty="0" smtClean="0"/>
                        <a:t>)</a:t>
                      </a:r>
                      <a:endParaRPr lang="en-GB" strike="noStrike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7.31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7.02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6.5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43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Addition and Update</a:t>
            </a:r>
            <a:br>
              <a:rPr lang="en-US" dirty="0"/>
            </a:b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IAdU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08591"/>
              </p:ext>
            </p:extLst>
          </p:nvPr>
        </p:nvGraphicFramePr>
        <p:xfrm>
          <a:off x="441784" y="4679193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26778"/>
              </p:ext>
            </p:extLst>
          </p:nvPr>
        </p:nvGraphicFramePr>
        <p:xfrm>
          <a:off x="441784" y="1628800"/>
          <a:ext cx="1512168" cy="29626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0.1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822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87056"/>
              </p:ext>
            </p:extLst>
          </p:nvPr>
        </p:nvGraphicFramePr>
        <p:xfrm>
          <a:off x="2045973" y="1628800"/>
          <a:ext cx="144016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 (p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cHDF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8.71</a:t>
                      </a:r>
                      <a:r>
                        <a:rPr lang="en-US" strike="sngStrike" dirty="0" smtClean="0"/>
                        <a:t>)</a:t>
                      </a:r>
                      <a:endParaRPr lang="en-GB" strike="sngStrike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7.31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1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7.02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6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 , 6.5</a:t>
                      </a:r>
                      <a:r>
                        <a:rPr lang="en-US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2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439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8154" y="1628800"/>
            <a:ext cx="5180654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Processes  candidate places in descending order of relevance score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We select the place that will have maximal contribution to the score HDF(R) 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update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dirty="0" smtClean="0"/>
              <a:t> of unselected places when a place is added in </a:t>
            </a:r>
            <a:r>
              <a:rPr lang="en-US" b="1" dirty="0" smtClean="0"/>
              <a:t>R</a:t>
            </a:r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places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79234" y="4492505"/>
            <a:ext cx="3378493" cy="373376"/>
            <a:chOff x="4361859" y="4608732"/>
            <a:chExt cx="3378493" cy="3733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291" t="53642" r="26987"/>
            <a:stretch/>
          </p:blipFill>
          <p:spPr>
            <a:xfrm>
              <a:off x="5724128" y="4608732"/>
              <a:ext cx="2016224" cy="3733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34182" r="71810" b="30056"/>
            <a:stretch/>
          </p:blipFill>
          <p:spPr>
            <a:xfrm>
              <a:off x="4361859" y="4640248"/>
              <a:ext cx="1362269" cy="288032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8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34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Processes  candidate places in descending order of relevance score </a:t>
            </a:r>
            <a:r>
              <a:rPr lang="en-US" b="1" dirty="0" smtClean="0"/>
              <a:t>f(p)</a:t>
            </a:r>
          </a:p>
          <a:p>
            <a:r>
              <a:rPr lang="en-US" dirty="0" smtClean="0"/>
              <a:t>Iteratively constructs the result set </a:t>
            </a:r>
            <a:r>
              <a:rPr lang="en-US" b="1" dirty="0" smtClean="0"/>
              <a:t>R </a:t>
            </a:r>
          </a:p>
          <a:p>
            <a:pPr lvl="1"/>
            <a:r>
              <a:rPr lang="en-US" dirty="0" smtClean="0"/>
              <a:t>Select the pairs of places with maximal pairwise score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Uses a bound,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 smtClean="0"/>
              <a:t>,</a:t>
            </a:r>
            <a:r>
              <a:rPr lang="en-US" dirty="0" smtClean="0"/>
              <a:t> to prune fruitless pairs</a:t>
            </a:r>
          </a:p>
          <a:p>
            <a:pPr lvl="1"/>
            <a:r>
              <a:rPr lang="en-US" dirty="0"/>
              <a:t>Does not consider places already in </a:t>
            </a:r>
            <a:r>
              <a:rPr lang="en-US" dirty="0" smtClean="0"/>
              <a:t>R</a:t>
            </a:r>
          </a:p>
          <a:p>
            <a:r>
              <a:rPr lang="en-US" dirty="0"/>
              <a:t>Maintains:</a:t>
            </a:r>
          </a:p>
          <a:p>
            <a:pPr lvl="1"/>
            <a:r>
              <a:rPr lang="en-US" dirty="0"/>
              <a:t>A ranked list </a:t>
            </a:r>
            <a:r>
              <a:rPr lang="en-US" b="1" dirty="0" err="1"/>
              <a:t>F</a:t>
            </a:r>
            <a:r>
              <a:rPr lang="en-US" b="1" baseline="-25000" dirty="0" err="1"/>
              <a:t>list</a:t>
            </a:r>
            <a:endParaRPr lang="en-US" b="1" baseline="-25000" dirty="0"/>
          </a:p>
          <a:p>
            <a:pPr lvl="1"/>
            <a:r>
              <a:rPr lang="en-US" dirty="0"/>
              <a:t>A max heap </a:t>
            </a:r>
            <a:r>
              <a:rPr lang="en-US" b="1" dirty="0" err="1"/>
              <a:t>PairsH</a:t>
            </a:r>
            <a:r>
              <a:rPr lang="en-US" b="1" dirty="0"/>
              <a:t>[p]</a:t>
            </a:r>
            <a:r>
              <a:rPr lang="en-US" dirty="0"/>
              <a:t> for each </a:t>
            </a:r>
            <a:r>
              <a:rPr lang="en-US" b="1" dirty="0"/>
              <a:t>p</a:t>
            </a:r>
            <a:r>
              <a:rPr lang="en-US" dirty="0"/>
              <a:t> in </a:t>
            </a:r>
            <a:r>
              <a:rPr lang="en-US" b="1" dirty="0" err="1"/>
              <a:t>F</a:t>
            </a:r>
            <a:r>
              <a:rPr lang="en-US" b="1" baseline="-25000" dirty="0" err="1"/>
              <a:t>list</a:t>
            </a:r>
            <a:endParaRPr lang="en-US" b="1" baseline="-25000" dirty="0"/>
          </a:p>
          <a:p>
            <a:pPr lvl="1"/>
            <a:r>
              <a:rPr lang="en-US" dirty="0"/>
              <a:t>A max heap </a:t>
            </a:r>
            <a:r>
              <a:rPr lang="en-US" b="1" dirty="0" err="1"/>
              <a:t>maxPairH</a:t>
            </a:r>
            <a:r>
              <a:rPr lang="en-US" dirty="0"/>
              <a:t> containing the max elements of </a:t>
            </a:r>
            <a:r>
              <a:rPr lang="en-US" b="1" dirty="0" err="1"/>
              <a:t>PairsH</a:t>
            </a:r>
            <a:r>
              <a:rPr lang="en-US" b="1" dirty="0"/>
              <a:t>[p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139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35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10557"/>
              </p:ext>
            </p:extLst>
          </p:nvPr>
        </p:nvGraphicFramePr>
        <p:xfrm>
          <a:off x="3346503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65101"/>
              </p:ext>
            </p:extLst>
          </p:nvPr>
        </p:nvGraphicFramePr>
        <p:xfrm>
          <a:off x="104782" y="1359239"/>
          <a:ext cx="3168352" cy="49572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852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90330"/>
              </p:ext>
            </p:extLst>
          </p:nvPr>
        </p:nvGraphicFramePr>
        <p:xfrm>
          <a:off x="3346503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2794" y="1575264"/>
            <a:ext cx="3869686" cy="4806064"/>
          </a:xfrm>
        </p:spPr>
        <p:txBody>
          <a:bodyPr>
            <a:normAutofit fontScale="92500"/>
          </a:bodyPr>
          <a:lstStyle/>
          <a:p>
            <a:r>
              <a:rPr lang="en-US" dirty="0"/>
              <a:t>Processes  candidate places in descending order of relevance score </a:t>
            </a:r>
            <a:r>
              <a:rPr lang="en-US" b="1" dirty="0"/>
              <a:t>f(p)</a:t>
            </a:r>
          </a:p>
          <a:p>
            <a:r>
              <a:rPr lang="en-US" dirty="0"/>
              <a:t>Iteratively constructs the result set </a:t>
            </a:r>
            <a:r>
              <a:rPr lang="en-US" b="1" dirty="0"/>
              <a:t>R </a:t>
            </a:r>
          </a:p>
          <a:p>
            <a:pPr lvl="1"/>
            <a:r>
              <a:rPr lang="en-US" dirty="0"/>
              <a:t>Select the pairs of places with maximal pairwise score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bound,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/>
              <a:t>,</a:t>
            </a:r>
            <a:r>
              <a:rPr lang="en-US" dirty="0"/>
              <a:t> to prune fruitless pairs</a:t>
            </a:r>
          </a:p>
          <a:p>
            <a:pPr lvl="1"/>
            <a:r>
              <a:rPr lang="en-US" dirty="0"/>
              <a:t>Does not consider places already in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4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36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85028"/>
              </p:ext>
            </p:extLst>
          </p:nvPr>
        </p:nvGraphicFramePr>
        <p:xfrm>
          <a:off x="3347864" y="3978296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22343"/>
              </p:ext>
            </p:extLst>
          </p:nvPr>
        </p:nvGraphicFramePr>
        <p:xfrm>
          <a:off x="107504" y="1325770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91293"/>
              </p:ext>
            </p:extLst>
          </p:nvPr>
        </p:nvGraphicFramePr>
        <p:xfrm>
          <a:off x="3347864" y="1325770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37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85152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39363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18451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7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38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04610"/>
              </p:ext>
            </p:extLst>
          </p:nvPr>
        </p:nvGraphicFramePr>
        <p:xfrm>
          <a:off x="3347864" y="3992698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01183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92897"/>
              </p:ext>
            </p:extLst>
          </p:nvPr>
        </p:nvGraphicFramePr>
        <p:xfrm>
          <a:off x="3347864" y="1357630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1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39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71632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13374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11002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57808"/>
            <a:ext cx="6707088" cy="150304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Location based keyword search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2005683"/>
          </a:xfrm>
        </p:spPr>
        <p:txBody>
          <a:bodyPr/>
          <a:lstStyle/>
          <a:p>
            <a:r>
              <a:rPr lang="en-US" dirty="0" smtClean="0"/>
              <a:t>Given datasets with nodes representing places</a:t>
            </a:r>
          </a:p>
          <a:p>
            <a:r>
              <a:rPr lang="en-US" dirty="0" smtClean="0"/>
              <a:t>We study the retrieval of data using</a:t>
            </a:r>
            <a:r>
              <a:rPr lang="el-GR" dirty="0" smtClean="0"/>
              <a:t> </a:t>
            </a:r>
            <a:r>
              <a:rPr lang="en-US" dirty="0" smtClean="0"/>
              <a:t>a query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/>
              <a:t> </a:t>
            </a:r>
            <a:r>
              <a:rPr lang="en-US" dirty="0" smtClean="0"/>
              <a:t>with:</a:t>
            </a:r>
          </a:p>
          <a:p>
            <a:pPr lvl="1"/>
            <a:r>
              <a:rPr lang="en-US" b="1" dirty="0" smtClean="0"/>
              <a:t>Keywords </a:t>
            </a:r>
            <a:r>
              <a:rPr lang="el-GR" b="1" dirty="0" smtClean="0"/>
              <a:t> </a:t>
            </a:r>
            <a:r>
              <a:rPr lang="en-GB" dirty="0" smtClean="0"/>
              <a:t>(e.g. {ancient, roman, ..})</a:t>
            </a:r>
            <a:endParaRPr lang="en-US" dirty="0" smtClean="0"/>
          </a:p>
          <a:p>
            <a:pPr lvl="1"/>
            <a:r>
              <a:rPr lang="en-US" b="1" dirty="0" smtClean="0"/>
              <a:t>Location</a:t>
            </a:r>
            <a:r>
              <a:rPr lang="el-GR" b="1" dirty="0" smtClean="0"/>
              <a:t>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b="1" dirty="0" smtClean="0"/>
              <a:t> </a:t>
            </a:r>
            <a:r>
              <a:rPr lang="en-US" dirty="0" smtClean="0"/>
              <a:t>(latitude, longitude</a:t>
            </a:r>
            <a:r>
              <a:rPr lang="en-GB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21088"/>
            <a:ext cx="4109286" cy="21468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9"/>
          <a:stretch/>
        </p:blipFill>
        <p:spPr bwMode="auto">
          <a:xfrm>
            <a:off x="5847511" y="3469378"/>
            <a:ext cx="2810892" cy="31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6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40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59988"/>
              </p:ext>
            </p:extLst>
          </p:nvPr>
        </p:nvGraphicFramePr>
        <p:xfrm>
          <a:off x="3344864" y="400872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67031"/>
              </p:ext>
            </p:extLst>
          </p:nvPr>
        </p:nvGraphicFramePr>
        <p:xfrm>
          <a:off x="107504" y="1350922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471"/>
              </p:ext>
            </p:extLst>
          </p:nvPr>
        </p:nvGraphicFramePr>
        <p:xfrm>
          <a:off x="3347864" y="1350922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2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41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84779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38345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82389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42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77128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5453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54576"/>
              </p:ext>
            </p:extLst>
          </p:nvPr>
        </p:nvGraphicFramePr>
        <p:xfrm>
          <a:off x="3347864" y="1357630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5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4538"/>
              </p:ext>
            </p:extLst>
          </p:nvPr>
        </p:nvGraphicFramePr>
        <p:xfrm>
          <a:off x="3347864" y="3978296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9703"/>
              </p:ext>
            </p:extLst>
          </p:nvPr>
        </p:nvGraphicFramePr>
        <p:xfrm>
          <a:off x="107504" y="1341591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63416"/>
              </p:ext>
            </p:extLst>
          </p:nvPr>
        </p:nvGraphicFramePr>
        <p:xfrm>
          <a:off x="3347864" y="1341591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0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44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42605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48584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6176"/>
              </p:ext>
            </p:extLst>
          </p:nvPr>
        </p:nvGraphicFramePr>
        <p:xfrm>
          <a:off x="3347864" y="1359239"/>
          <a:ext cx="1602922" cy="2590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3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45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38693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23844"/>
              </p:ext>
            </p:extLst>
          </p:nvPr>
        </p:nvGraphicFramePr>
        <p:xfrm>
          <a:off x="107504" y="1380889"/>
          <a:ext cx="3168352" cy="52130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3.22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520"/>
              </p:ext>
            </p:extLst>
          </p:nvPr>
        </p:nvGraphicFramePr>
        <p:xfrm>
          <a:off x="3347864" y="138088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22794" y="1575264"/>
            <a:ext cx="3869686" cy="4806064"/>
          </a:xfrm>
        </p:spPr>
        <p:txBody>
          <a:bodyPr>
            <a:normAutofit fontScale="92500"/>
          </a:bodyPr>
          <a:lstStyle/>
          <a:p>
            <a:r>
              <a:rPr lang="en-US" dirty="0"/>
              <a:t>Processes  candidate places in descending order of relevance score </a:t>
            </a:r>
            <a:r>
              <a:rPr lang="en-US" b="1" dirty="0"/>
              <a:t>f(p)</a:t>
            </a:r>
          </a:p>
          <a:p>
            <a:r>
              <a:rPr lang="en-US" dirty="0"/>
              <a:t>Iteratively constructs the result set </a:t>
            </a:r>
            <a:r>
              <a:rPr lang="en-US" b="1" dirty="0"/>
              <a:t>R </a:t>
            </a:r>
          </a:p>
          <a:p>
            <a:pPr lvl="1"/>
            <a:r>
              <a:rPr lang="en-US" dirty="0"/>
              <a:t>Select the pairs of places with maximal pairwise score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bound,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/>
              <a:t>,</a:t>
            </a:r>
            <a:r>
              <a:rPr lang="en-US" dirty="0"/>
              <a:t> to prune fruitless pairs</a:t>
            </a:r>
          </a:p>
          <a:p>
            <a:pPr lvl="1"/>
            <a:r>
              <a:rPr lang="en-US" dirty="0"/>
              <a:t>Does not consider places already in 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4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46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4184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687"/>
              </p:ext>
            </p:extLst>
          </p:nvPr>
        </p:nvGraphicFramePr>
        <p:xfrm>
          <a:off x="107504" y="1386048"/>
          <a:ext cx="3168352" cy="52130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2470"/>
              </p:ext>
            </p:extLst>
          </p:nvPr>
        </p:nvGraphicFramePr>
        <p:xfrm>
          <a:off x="3347864" y="1382416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3.31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3.22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47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20327"/>
              </p:ext>
            </p:extLst>
          </p:nvPr>
        </p:nvGraphicFramePr>
        <p:xfrm>
          <a:off x="3347864" y="3992698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55060"/>
              </p:ext>
            </p:extLst>
          </p:nvPr>
        </p:nvGraphicFramePr>
        <p:xfrm>
          <a:off x="107504" y="1359070"/>
          <a:ext cx="3168352" cy="52130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 , 0.9</a:t>
                      </a:r>
                      <a:endParaRPr lang="en-GB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, 0.8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66475"/>
              </p:ext>
            </p:extLst>
          </p:nvPr>
        </p:nvGraphicFramePr>
        <p:xfrm>
          <a:off x="3347864" y="1359070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3.22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48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84918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9007"/>
              </p:ext>
            </p:extLst>
          </p:nvPr>
        </p:nvGraphicFramePr>
        <p:xfrm>
          <a:off x="107504" y="1371768"/>
          <a:ext cx="3168352" cy="52130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0.9</a:t>
                      </a:r>
                      <a:endParaRPr lang="en-GB" strike="sngStrike" dirty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trike="sngStrike" dirty="0" smtClean="0"/>
                    </a:p>
                    <a:p>
                      <a:endParaRPr lang="en-US" strike="sngStrike" dirty="0" smtClean="0"/>
                    </a:p>
                    <a:p>
                      <a:endParaRPr lang="en-GB" strike="sngStrike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0.8</a:t>
                      </a:r>
                      <a:endParaRPr lang="en-GB" strike="sng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endParaRPr lang="en-US" strike="sngStrike" dirty="0" smtClean="0"/>
                    </a:p>
                    <a:p>
                      <a:endParaRPr lang="en-GB" strike="sngStrike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0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866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18897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18019"/>
              </p:ext>
            </p:extLst>
          </p:nvPr>
        </p:nvGraphicFramePr>
        <p:xfrm>
          <a:off x="3347864" y="1371768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3.31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3.22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7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5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49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39663"/>
              </p:ext>
            </p:extLst>
          </p:nvPr>
        </p:nvGraphicFramePr>
        <p:xfrm>
          <a:off x="3347864" y="399939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60728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2.7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, 0.5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359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2.8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3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3.22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2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1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50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50168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61573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2.7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0.5</a:t>
                      </a:r>
                      <a:endParaRPr lang="en-GB" strike="no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34591"/>
              </p:ext>
            </p:extLst>
          </p:nvPr>
        </p:nvGraphicFramePr>
        <p:xfrm>
          <a:off x="3347864" y="1357630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3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51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26435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36076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2.7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0.5</a:t>
                      </a:r>
                      <a:endParaRPr lang="en-GB" strike="no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33973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6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52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49157"/>
              </p:ext>
            </p:extLst>
          </p:nvPr>
        </p:nvGraphicFramePr>
        <p:xfrm>
          <a:off x="3342185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06858"/>
              </p:ext>
            </p:extLst>
          </p:nvPr>
        </p:nvGraphicFramePr>
        <p:xfrm>
          <a:off x="107504" y="1359239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2.7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0.5</a:t>
                      </a:r>
                      <a:endParaRPr lang="en-GB" strike="no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1.1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67339"/>
              </p:ext>
            </p:extLst>
          </p:nvPr>
        </p:nvGraphicFramePr>
        <p:xfrm>
          <a:off x="3347864" y="1359239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0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88678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43217"/>
              </p:ext>
            </p:extLst>
          </p:nvPr>
        </p:nvGraphicFramePr>
        <p:xfrm>
          <a:off x="107504" y="1385608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2.7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0.5</a:t>
                      </a:r>
                      <a:endParaRPr lang="en-GB" strike="no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5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1.1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94713"/>
              </p:ext>
            </p:extLst>
          </p:nvPr>
        </p:nvGraphicFramePr>
        <p:xfrm>
          <a:off x="3347864" y="1385608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3.21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1.1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Best Pairs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ABP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54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21428"/>
              </p:ext>
            </p:extLst>
          </p:nvPr>
        </p:nvGraphicFramePr>
        <p:xfrm>
          <a:off x="3347864" y="4077072"/>
          <a:ext cx="1440160" cy="18597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3193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  <a:gridCol w="606384">
                  <a:extLst>
                    <a:ext uri="{9D8B030D-6E8A-4147-A177-3AD203B41FA5}">
                      <a16:colId xmlns:a16="http://schemas.microsoft.com/office/drawing/2014/main" val="3787225348"/>
                    </a:ext>
                  </a:extLst>
                </a:gridCol>
                <a:gridCol w="530583">
                  <a:extLst>
                    <a:ext uri="{9D8B030D-6E8A-4147-A177-3AD203B41FA5}">
                      <a16:colId xmlns:a16="http://schemas.microsoft.com/office/drawing/2014/main" val="4221872248"/>
                    </a:ext>
                  </a:extLst>
                </a:gridCol>
              </a:tblGrid>
              <a:tr h="376359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θ 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992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471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1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772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endParaRPr lang="en-GB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27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59442"/>
              </p:ext>
            </p:extLst>
          </p:nvPr>
        </p:nvGraphicFramePr>
        <p:xfrm>
          <a:off x="107504" y="1360253"/>
          <a:ext cx="3168352" cy="493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1362095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023377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9147037"/>
                    </a:ext>
                  </a:extLst>
                </a:gridCol>
              </a:tblGrid>
              <a:tr h="3667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List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PairsH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6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, 0.6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2.7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98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0.5</a:t>
                      </a:r>
                      <a:endParaRPr lang="en-GB" strike="noStrike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6</a:t>
                      </a:r>
                      <a:r>
                        <a:rPr lang="en-US" strike="noStrike" baseline="0" dirty="0" smtClean="0"/>
                        <a:t> , 3.19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29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, 0.4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1.2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93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dirty="0" smtClean="0"/>
                        <a:t>→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 , 0.3</a:t>
                      </a: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5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1.1</a:t>
                      </a:r>
                      <a:r>
                        <a:rPr lang="en-US" strike="sng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1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2</a:t>
                      </a:r>
                      <a:r>
                        <a:rPr lang="en-US" strike="noStrike" baseline="0" dirty="0" smtClean="0"/>
                        <a:t> , 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25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54403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85592"/>
              </p:ext>
            </p:extLst>
          </p:nvPr>
        </p:nvGraphicFramePr>
        <p:xfrm>
          <a:off x="3347864" y="1360253"/>
          <a:ext cx="160292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2922">
                  <a:extLst>
                    <a:ext uri="{9D8B030D-6E8A-4147-A177-3AD203B41FA5}">
                      <a16:colId xmlns:a16="http://schemas.microsoft.com/office/drawing/2014/main" val="297977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maxPairH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2.8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3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4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6</a:t>
                      </a:r>
                      <a:r>
                        <a:rPr lang="en-US" strike="sngStrike" baseline="0" dirty="0" smtClean="0"/>
                        <a:t> , 3.22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6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(p</a:t>
                      </a:r>
                      <a:r>
                        <a:rPr lang="en-US" strike="sngStrike" baseline="-25000" dirty="0" smtClean="0"/>
                        <a:t>1</a:t>
                      </a:r>
                      <a:r>
                        <a:rPr lang="en-US" strike="sngStrike" baseline="0" dirty="0" smtClean="0"/>
                        <a:t> , </a:t>
                      </a:r>
                      <a:r>
                        <a:rPr lang="en-US" strike="sngStrike" dirty="0" smtClean="0"/>
                        <a:t>p</a:t>
                      </a:r>
                      <a:r>
                        <a:rPr lang="en-US" strike="sngStrike" baseline="-25000" dirty="0" smtClean="0"/>
                        <a:t>2</a:t>
                      </a:r>
                      <a:r>
                        <a:rPr lang="en-US" strike="sngStrike" baseline="0" dirty="0" smtClean="0"/>
                        <a:t> , 3.21</a:t>
                      </a:r>
                      <a:r>
                        <a:rPr lang="en-US" strike="sngStrike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2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(p</a:t>
                      </a:r>
                      <a:r>
                        <a:rPr lang="en-US" strike="noStrike" baseline="-25000" dirty="0" smtClean="0"/>
                        <a:t>5</a:t>
                      </a:r>
                      <a:r>
                        <a:rPr lang="en-US" strike="noStrike" baseline="0" dirty="0" smtClean="0"/>
                        <a:t> , </a:t>
                      </a:r>
                      <a:r>
                        <a:rPr lang="en-US" strike="noStrike" dirty="0" smtClean="0"/>
                        <a:t>p</a:t>
                      </a:r>
                      <a:r>
                        <a:rPr lang="en-US" strike="noStrike" baseline="-25000" dirty="0" smtClean="0"/>
                        <a:t>4</a:t>
                      </a:r>
                      <a:r>
                        <a:rPr lang="en-US" strike="noStrike" baseline="0" dirty="0" smtClean="0"/>
                        <a:t> , 1.1</a:t>
                      </a:r>
                      <a:r>
                        <a:rPr lang="en-US" strike="noStrike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0178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2794" y="1575264"/>
            <a:ext cx="3869686" cy="480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Processes  candidate places in descending order of relevance score </a:t>
            </a:r>
            <a:r>
              <a:rPr lang="en-US" b="1" smtClean="0"/>
              <a:t>f(p)</a:t>
            </a:r>
          </a:p>
          <a:p>
            <a:r>
              <a:rPr lang="en-US" smtClean="0"/>
              <a:t>Iteratively constructs the result set </a:t>
            </a:r>
            <a:r>
              <a:rPr lang="en-US" b="1" smtClean="0"/>
              <a:t>R </a:t>
            </a:r>
          </a:p>
          <a:p>
            <a:pPr lvl="1"/>
            <a:r>
              <a:rPr lang="en-US" smtClean="0"/>
              <a:t>Select the pairs of places with maximal pairwise score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HDf(p,p’)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Uses a bound, </a:t>
            </a:r>
            <a:r>
              <a:rPr lang="el-GR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mtClean="0"/>
              <a:t>,</a:t>
            </a:r>
            <a:r>
              <a:rPr lang="en-US" smtClean="0"/>
              <a:t> to prune fruitless pairs</a:t>
            </a:r>
          </a:p>
          <a:p>
            <a:pPr lvl="1"/>
            <a:r>
              <a:rPr lang="en-US" smtClean="0"/>
              <a:t>Does not consider places already in R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5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55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75263"/>
              </p:ext>
            </p:extLst>
          </p:nvPr>
        </p:nvGraphicFramePr>
        <p:xfrm>
          <a:off x="395534" y="2060848"/>
          <a:ext cx="8568953" cy="14653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52130">
                  <a:extLst>
                    <a:ext uri="{9D8B030D-6E8A-4147-A177-3AD203B41FA5}">
                      <a16:colId xmlns:a16="http://schemas.microsoft.com/office/drawing/2014/main" val="2249010683"/>
                    </a:ext>
                  </a:extLst>
                </a:gridCol>
                <a:gridCol w="4373643">
                  <a:extLst>
                    <a:ext uri="{9D8B030D-6E8A-4147-A177-3AD203B41FA5}">
                      <a16:colId xmlns:a16="http://schemas.microsoft.com/office/drawing/2014/main" val="3284675600"/>
                    </a:ext>
                  </a:extLst>
                </a:gridCol>
                <a:gridCol w="3043180">
                  <a:extLst>
                    <a:ext uri="{9D8B030D-6E8A-4147-A177-3AD203B41FA5}">
                      <a16:colId xmlns:a16="http://schemas.microsoft.com/office/drawing/2014/main" val="223368109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Complexity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Approximation</a:t>
                      </a:r>
                      <a:r>
                        <a:rPr lang="en-US" sz="2400" baseline="0" dirty="0" smtClean="0"/>
                        <a:t> Ratio</a:t>
                      </a:r>
                      <a:endParaRPr lang="en-GB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7132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IAdU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O( K · (kSPT + k · logK + K))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391607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ABP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O( K · (kSPT + K · log(K</a:t>
                      </a:r>
                      <a:r>
                        <a:rPr lang="pl-PL" sz="2400" baseline="30000" dirty="0" smtClean="0"/>
                        <a:t>2</a:t>
                      </a:r>
                      <a:r>
                        <a:rPr lang="pl-PL" sz="2400" dirty="0" smtClean="0"/>
                        <a:t>) ))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44009"/>
                  </a:ext>
                </a:extLst>
              </a:tr>
            </a:tbl>
          </a:graphicData>
        </a:graphic>
      </p:graphicFrame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827584" y="4541848"/>
            <a:ext cx="66967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zh-CN" altLang="en-US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 complexity of </a:t>
            </a:r>
            <a:r>
              <a:rPr lang="en-US" altLang="zh-CN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ABP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algorithm is higher than that of </a:t>
            </a:r>
            <a:r>
              <a:rPr lang="zh-CN" alt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IAdU</a:t>
            </a:r>
            <a:r>
              <a:rPr lang="zh-CN" alt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altLang="zh-CN" sz="2000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This trades-off with the theoretical approximation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 practice, the approximation is not affected by the same amount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71703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kSPT</a:t>
            </a:r>
            <a:r>
              <a:rPr lang="en-US" sz="2000" dirty="0" smtClean="0"/>
              <a:t>: Time required to generate a result incrementally given a </a:t>
            </a:r>
            <a:r>
              <a:rPr lang="en-US" sz="2000" dirty="0" err="1" smtClean="0"/>
              <a:t>kSP</a:t>
            </a:r>
            <a:r>
              <a:rPr lang="en-US" sz="2000" dirty="0" smtClean="0"/>
              <a:t> algorithm</a:t>
            </a:r>
            <a:endParaRPr lang="en-GB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1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Conclusion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8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Settings</a:t>
            </a:r>
            <a:endParaRPr lang="en-GB" dirty="0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620713" y="1484784"/>
            <a:ext cx="1528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Datasets</a:t>
            </a:r>
            <a:endParaRPr lang="en-US" altLang="zh-CN" sz="2400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174750" y="1854299"/>
            <a:ext cx="6843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DBpedia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8,099,955 vertices and 72,193,833 edges.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YAGO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8,091,179 vertices and 50,415,307 edges.</a:t>
            </a:r>
          </a:p>
        </p:txBody>
      </p:sp>
      <p:sp>
        <p:nvSpPr>
          <p:cNvPr id="6" name="文本框 12"/>
          <p:cNvSpPr txBox="1">
            <a:spLocks noChangeArrowheads="1"/>
          </p:cNvSpPr>
          <p:nvPr/>
        </p:nvSpPr>
        <p:spPr bwMode="auto">
          <a:xfrm>
            <a:off x="595313" y="2756570"/>
            <a:ext cx="1411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Queries</a:t>
            </a:r>
            <a:endParaRPr lang="en-US" altLang="zh-CN" sz="2400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1149350" y="3116610"/>
            <a:ext cx="7281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uery points to be in </a:t>
            </a:r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metropolita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areas</a:t>
            </a:r>
            <a:r>
              <a:rPr lang="zh-CN" altLang="en-US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(e.g., New York, London, Beijing, Tokyo contain plethora o</a:t>
            </a:r>
            <a:r>
              <a:rPr lang="zh-CN" altLang="en-US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f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laces.</a:t>
            </a: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620713" y="4052714"/>
            <a:ext cx="144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Settings</a:t>
            </a:r>
            <a:endParaRPr lang="en-US" altLang="zh-CN" sz="2400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9" name="文本框 15"/>
          <p:cNvSpPr txBox="1">
            <a:spLocks noChangeArrowheads="1"/>
          </p:cNvSpPr>
          <p:nvPr/>
        </p:nvSpPr>
        <p:spPr bwMode="auto">
          <a:xfrm>
            <a:off x="1174750" y="4438327"/>
            <a:ext cx="68437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k: {5,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15, 20},</a:t>
            </a:r>
          </a:p>
          <a:p>
            <a:r>
              <a:rPr lang="en-US" altLang="zh-CN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|q · ψ|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{1,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3, 5},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λ, β, γ: {0.25,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0.5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0.75}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59984"/>
            <a:ext cx="2133600" cy="365125"/>
          </a:xfrm>
        </p:spPr>
        <p:txBody>
          <a:bodyPr/>
          <a:lstStyle/>
          <a:p>
            <a:fld id="{442D8877-4C7F-427A-9C07-12C41EAEE3A4}" type="slidenum">
              <a:rPr lang="sv-SE" smtClean="0"/>
              <a:t>57</a:t>
            </a:fld>
            <a:endParaRPr lang="sv-SE"/>
          </a:p>
        </p:txBody>
      </p: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605905" y="5564882"/>
            <a:ext cx="2929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Relevance Scores</a:t>
            </a:r>
            <a:endParaRPr lang="en-US" altLang="zh-CN" sz="2400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1178569" y="5911106"/>
            <a:ext cx="7281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Provided by two </a:t>
            </a:r>
            <a:r>
              <a:rPr lang="en-US" altLang="zh-CN" sz="2400" i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kSP</a:t>
            </a:r>
            <a:r>
              <a:rPr lang="en-US" altLang="zh-CN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algorithms (BSP,SPP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altLang="zh-CN" sz="2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55308" y="6309320"/>
            <a:ext cx="394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[Shi, Wu, </a:t>
            </a: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Mamoulis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, SIGMOD, 2016]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Evaluation</a:t>
            </a:r>
            <a:endParaRPr lang="en-GB" dirty="0"/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1359743"/>
            <a:ext cx="869156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933056"/>
            <a:ext cx="87249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911600" y="3606055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Yago</a:t>
            </a:r>
            <a:endParaRPr lang="en-US" altLang="zh-CN" sz="2000" b="1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3779912" y="6342905"/>
            <a:ext cx="131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DBpedia</a:t>
            </a:r>
            <a:endParaRPr lang="en-US" altLang="zh-CN" sz="2000" b="1" dirty="0">
              <a:solidFill>
                <a:srgbClr val="D16349"/>
              </a:solidFill>
              <a:latin typeface="Georgia" panose="02040502050405020303" pitchFamily="18" charset="0"/>
              <a:ea typeface="SimSun" panose="02010600030101010101" pitchFamily="2" charset="-122"/>
              <a:sym typeface="方正舒体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1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Evaluation</a:t>
            </a:r>
            <a:endParaRPr lang="en-GB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038426"/>
            <a:ext cx="85296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277763"/>
            <a:ext cx="84963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911600" y="3639963"/>
            <a:ext cx="1309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DBpedia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4127500" y="6414913"/>
            <a:ext cx="974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YAGO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9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3545"/>
          <a:stretch/>
        </p:blipFill>
        <p:spPr>
          <a:xfrm>
            <a:off x="467544" y="3789040"/>
            <a:ext cx="8098851" cy="2704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91264" cy="1594442"/>
          </a:xfrm>
        </p:spPr>
        <p:txBody>
          <a:bodyPr>
            <a:noAutofit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RDF: Resource Description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Framework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355160" cy="2837235"/>
          </a:xfrm>
        </p:spPr>
        <p:txBody>
          <a:bodyPr>
            <a:noAutofit/>
          </a:bodyPr>
          <a:lstStyle/>
          <a:p>
            <a:r>
              <a:rPr lang="en-US" dirty="0" smtClean="0"/>
              <a:t>Format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1800" i="1" dirty="0" smtClean="0"/>
              <a:t>&lt;subject, predicate, object&gt;</a:t>
            </a:r>
            <a:endParaRPr lang="en-US" sz="2000" i="1" dirty="0" smtClean="0"/>
          </a:p>
          <a:p>
            <a:r>
              <a:rPr lang="en-US" dirty="0" smtClean="0"/>
              <a:t>Transforms into a knowledge graph</a:t>
            </a:r>
            <a:endParaRPr lang="en-US" dirty="0"/>
          </a:p>
          <a:p>
            <a:pPr lvl="1"/>
            <a:r>
              <a:rPr lang="en-US" sz="1800" dirty="0" smtClean="0"/>
              <a:t>Subject/object &gt; Nodes</a:t>
            </a:r>
          </a:p>
          <a:p>
            <a:pPr lvl="1"/>
            <a:r>
              <a:rPr lang="en-US" sz="1800" dirty="0" smtClean="0"/>
              <a:t>Predicate &gt; Edge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kDSP Problem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Greedy Algorithms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Experimental Evaluation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2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have: </a:t>
            </a:r>
          </a:p>
          <a:p>
            <a:r>
              <a:rPr lang="en-US" dirty="0" smtClean="0"/>
              <a:t>defined the </a:t>
            </a:r>
            <a:r>
              <a:rPr lang="en-US" dirty="0" err="1" smtClean="0"/>
              <a:t>kDSP</a:t>
            </a:r>
            <a:r>
              <a:rPr lang="en-US" dirty="0" smtClean="0"/>
              <a:t> problem</a:t>
            </a:r>
          </a:p>
          <a:p>
            <a:r>
              <a:rPr lang="en-US" dirty="0" smtClean="0"/>
              <a:t>introduced </a:t>
            </a:r>
            <a:r>
              <a:rPr lang="en-US" dirty="0"/>
              <a:t>efficient and effective algorithms to tackle the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evaluated these algorithms on real datasets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2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your attention!</a:t>
            </a:r>
          </a:p>
          <a:p>
            <a:pPr marL="0" indent="0" algn="ctr">
              <a:buNone/>
            </a:pPr>
            <a:r>
              <a:rPr lang="en-US" dirty="0" smtClean="0"/>
              <a:t>Reach me at: </a:t>
            </a:r>
            <a:r>
              <a:rPr lang="en-US" b="1" i="1" dirty="0" smtClean="0">
                <a:hlinkClick r:id="rId3"/>
              </a:rPr>
              <a:t>georgios.kalamatianos@it.uu.se</a:t>
            </a:r>
            <a:endParaRPr lang="en-US" b="1" i="1" dirty="0" smtClean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endParaRPr lang="en-US" b="1" i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752328"/>
            <a:ext cx="8229600" cy="34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Cai</a:t>
            </a:r>
            <a:r>
              <a:rPr lang="en-GB" dirty="0"/>
              <a:t>, Z., Kalamatianos, G., </a:t>
            </a:r>
            <a:r>
              <a:rPr lang="en-GB" dirty="0" err="1"/>
              <a:t>Fakas</a:t>
            </a:r>
            <a:r>
              <a:rPr lang="en-GB" dirty="0"/>
              <a:t>, G.J. </a:t>
            </a:r>
            <a:r>
              <a:rPr lang="en-GB" i="1" dirty="0"/>
              <a:t>et al.</a:t>
            </a:r>
            <a:r>
              <a:rPr lang="en-GB" dirty="0"/>
              <a:t> Diversified spatial keyword search on RDF data. </a:t>
            </a:r>
            <a:r>
              <a:rPr lang="en-GB" i="1" dirty="0"/>
              <a:t>The VLDB Journal</a:t>
            </a:r>
            <a:r>
              <a:rPr lang="en-GB" dirty="0"/>
              <a:t> </a:t>
            </a:r>
            <a:r>
              <a:rPr lang="en-GB" b="1" dirty="0"/>
              <a:t>29, </a:t>
            </a:r>
            <a:r>
              <a:rPr lang="en-GB" dirty="0"/>
              <a:t>1171–1189 (2020).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5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DSP </a:t>
            </a:r>
            <a:r>
              <a:rPr lang="en-US" altLang="zh-CN" dirty="0" smtClean="0">
                <a:ea typeface="SimSun" panose="02010600030101010101" pitchFamily="2" charset="-122"/>
              </a:rPr>
              <a:t>Complexity</a:t>
            </a:r>
            <a:endParaRPr lang="en-GB" dirty="0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20713" y="1500981"/>
            <a:ext cx="321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Problem Definition</a:t>
            </a:r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153444"/>
            <a:ext cx="51308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942431"/>
            <a:ext cx="74041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3965575" y="5364956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Example</a:t>
            </a: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63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4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k-Proportional Semantic Places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kPSP</a:t>
            </a:r>
            <a:r>
              <a:rPr lang="en-US" b="1" dirty="0" smtClean="0"/>
              <a:t> Problem</a:t>
            </a:r>
            <a:r>
              <a:rPr lang="en-US" dirty="0" smtClean="0"/>
              <a:t>: Given a query location and its result </a:t>
            </a:r>
            <a:r>
              <a:rPr lang="en-US" b="1" dirty="0"/>
              <a:t>S </a:t>
            </a:r>
            <a:r>
              <a:rPr lang="en-US" dirty="0"/>
              <a:t>returns a set </a:t>
            </a:r>
            <a:r>
              <a:rPr lang="en-US" b="1" dirty="0"/>
              <a:t>R</a:t>
            </a:r>
            <a:r>
              <a:rPr lang="en-US" dirty="0"/>
              <a:t> of </a:t>
            </a:r>
            <a:r>
              <a:rPr lang="en-US" b="1" dirty="0"/>
              <a:t>k</a:t>
            </a:r>
            <a:r>
              <a:rPr lang="en-US" dirty="0"/>
              <a:t> place entities that have the highest </a:t>
            </a:r>
            <a:r>
              <a:rPr lang="en-US" b="1" dirty="0" err="1" smtClean="0"/>
              <a:t>HPf</a:t>
            </a:r>
            <a:r>
              <a:rPr lang="en-US" b="1" dirty="0" smtClean="0"/>
              <a:t>(R</a:t>
            </a:r>
            <a:r>
              <a:rPr lang="en-US" b="1" dirty="0"/>
              <a:t>)</a:t>
            </a:r>
            <a:r>
              <a:rPr lang="en-US" dirty="0"/>
              <a:t> score, where: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proportionality components </a:t>
            </a:r>
            <a:r>
              <a:rPr lang="en-US" i="1" dirty="0" err="1" smtClean="0"/>
              <a:t>pC</a:t>
            </a:r>
            <a:r>
              <a:rPr lang="en-US" dirty="0" smtClean="0"/>
              <a:t> (contextual), </a:t>
            </a:r>
            <a:r>
              <a:rPr lang="en-US" i="1" dirty="0" err="1" smtClean="0"/>
              <a:t>pS</a:t>
            </a:r>
            <a:r>
              <a:rPr lang="en-US" dirty="0" smtClean="0"/>
              <a:t> (spatial) rely on knowledge of the wider area around the query</a:t>
            </a:r>
          </a:p>
          <a:p>
            <a:r>
              <a:rPr lang="en-US" dirty="0" smtClean="0"/>
              <a:t>Calculation can be expensive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64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15398"/>
            <a:ext cx="3268588" cy="773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71" y="3531849"/>
            <a:ext cx="6174257" cy="331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4044579"/>
            <a:ext cx="4950121" cy="50374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IADU Algorithm</a:t>
            </a:r>
            <a:endParaRPr lang="en-GB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6888"/>
            <a:ext cx="44735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95" y="2797175"/>
            <a:ext cx="4137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95" y="1536700"/>
            <a:ext cx="4137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69020" y="1365250"/>
            <a:ext cx="6280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I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ncremental </a:t>
            </a:r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A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ddition an</a:t>
            </a:r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 </a:t>
            </a:r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U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pdate Algorithm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17332" y="2527300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Example</a:t>
            </a: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96532" y="5632450"/>
            <a:ext cx="4060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zh-CN" altLang="en-US" b="1">
                <a:latin typeface="Times New Roman" panose="02020603050405020304" pitchFamily="18" charset="0"/>
                <a:ea typeface="SimSun" panose="02010600030101010101" pitchFamily="2" charset="-122"/>
              </a:rPr>
              <a:t>omplexity of the algorithm is </a:t>
            </a:r>
          </a:p>
          <a:p>
            <a:r>
              <a:rPr lang="zh-CN" altLang="en-US" b="1" i="1">
                <a:latin typeface="Times New Roman" panose="02020603050405020304" pitchFamily="18" charset="0"/>
                <a:ea typeface="SimSun" panose="02010600030101010101" pitchFamily="2" charset="-122"/>
              </a:rPr>
              <a:t>O( K · (kSPT + k · logK + K))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65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8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ABP Algorithm</a:t>
            </a:r>
            <a:endParaRPr lang="en-GB" dirty="0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20713" y="1365250"/>
            <a:ext cx="355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A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dd </a:t>
            </a:r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B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est </a:t>
            </a:r>
            <a:r>
              <a:rPr lang="en-US" altLang="zh-CN" sz="24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P</a:t>
            </a:r>
            <a:r>
              <a:rPr lang="en-US" altLang="zh-CN" sz="2400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air Algorithm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93875"/>
            <a:ext cx="3857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013200"/>
            <a:ext cx="43465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4876800" y="2028825"/>
            <a:ext cx="3757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>
                <a:latin typeface="Times New Roman" panose="02020603050405020304" pitchFamily="18" charset="0"/>
                <a:ea typeface="SimSun" panose="02010600030101010101" pitchFamily="2" charset="-122"/>
              </a:rPr>
              <a:t>max </a:t>
            </a:r>
            <a:r>
              <a:rPr lang="zh-CN" altLang="en-US" sz="2000" b="1" i="1">
                <a:latin typeface="Times New Roman" panose="02020603050405020304" pitchFamily="18" charset="0"/>
                <a:ea typeface="SimSun" panose="02010600030101010101" pitchFamily="2" charset="-122"/>
              </a:rPr>
              <a:t>Pair H</a:t>
            </a: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 is updated in a</a:t>
            </a:r>
          </a:p>
          <a:p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lazy fashion in order for the currently best pair on the top of</a:t>
            </a:r>
          </a:p>
          <a:p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this heap to be a valid pair (function </a:t>
            </a:r>
            <a:r>
              <a:rPr lang="zh-CN" altLang="en-US" sz="2000" b="1" i="1">
                <a:latin typeface="Times New Roman" panose="02020603050405020304" pitchFamily="18" charset="0"/>
                <a:ea typeface="SimSun" panose="02010600030101010101" pitchFamily="2" charset="-122"/>
              </a:rPr>
              <a:t>Update()</a:t>
            </a:r>
            <a:r>
              <a:rPr lang="zh-CN" alt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66</a:t>
            </a:fld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7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Evaluation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67</a:t>
            </a:fld>
            <a:endParaRPr lang="sv-SE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535113"/>
            <a:ext cx="5838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8"/>
          <a:stretch>
            <a:fillRect/>
          </a:stretch>
        </p:blipFill>
        <p:spPr bwMode="auto">
          <a:xfrm>
            <a:off x="2037555" y="4013907"/>
            <a:ext cx="52816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67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Evaluation</a:t>
            </a:r>
            <a:endParaRPr lang="en-GB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044205"/>
            <a:ext cx="5524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2755"/>
            <a:ext cx="52006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911600" y="3606055"/>
            <a:ext cx="1309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DBpedia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4127500" y="6342905"/>
            <a:ext cx="974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YAGO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68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6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Evaluation</a:t>
            </a:r>
            <a:endParaRPr lang="en-GB" dirty="0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78101"/>
            <a:ext cx="55165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588"/>
            <a:ext cx="568007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911600" y="3636788"/>
            <a:ext cx="1309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DBpedia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4156075" y="6414913"/>
            <a:ext cx="974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16349"/>
                </a:solidFill>
                <a:latin typeface="Georgia" panose="02040502050405020303" pitchFamily="18" charset="0"/>
                <a:ea typeface="SimSun" panose="02010600030101010101" pitchFamily="2" charset="-122"/>
                <a:sym typeface="方正舒体" charset="0"/>
              </a:rPr>
              <a:t>YAGO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69</a:t>
            </a:fld>
            <a:endParaRPr lang="sv-S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anose="02010600030101010101" pitchFamily="2" charset="-122"/>
              </a:rPr>
              <a:t>Background</a:t>
            </a:r>
            <a:br>
              <a:rPr lang="en-US" altLang="zh-CN" dirty="0" smtClean="0">
                <a:ea typeface="SimSun" panose="02010600030101010101" pitchFamily="2" charset="-122"/>
              </a:rPr>
            </a:b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Retrieval on Spatial RDF data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54" y="2848829"/>
            <a:ext cx="28829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395536" y="1676925"/>
            <a:ext cx="8653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Query: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{</a:t>
            </a:r>
            <a:r>
              <a:rPr lang="en-US" altLang="zh-CN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l-GR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, 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altLang="zh-CN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ancient, roman, catholic, history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}}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251520" y="2260159"/>
            <a:ext cx="900342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D1634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top-k semantic place (</a:t>
            </a:r>
            <a:r>
              <a:rPr lang="en-US" altLang="zh-CN" sz="2400" b="1" dirty="0" err="1" smtClean="0">
                <a:solidFill>
                  <a:srgbClr val="D1634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kSP</a:t>
            </a:r>
            <a:r>
              <a:rPr lang="en-US" altLang="zh-CN" sz="2400" b="1" dirty="0" smtClean="0">
                <a:solidFill>
                  <a:srgbClr val="D1634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zh-CN" altLang="en-US" sz="2400" b="1" dirty="0" smtClean="0">
                <a:solidFill>
                  <a:srgbClr val="D1634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D1634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query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result could include </a:t>
            </a:r>
            <a:r>
              <a:rPr lang="zh-CN" altLang="en-US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zh-CN" altLang="en-US" sz="2400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2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" name="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7217"/>
            <a:ext cx="57673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7</a:t>
            </a:fld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5308" y="6309320"/>
            <a:ext cx="394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[Shi, Wu, </a:t>
            </a: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Mamoulis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, SIGMOD, 2016]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16232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Retrieval on Spatial RDF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data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Qualifying Tree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Consists of nodes which contain all of the query’s keywords</a:t>
            </a:r>
          </a:p>
          <a:p>
            <a:pPr lvl="1"/>
            <a:r>
              <a:rPr lang="en-US" sz="2000" dirty="0" smtClean="0"/>
              <a:t>Rooted at a node representing a place</a:t>
            </a:r>
          </a:p>
          <a:p>
            <a:r>
              <a:rPr lang="en-US" altLang="zh-CN" b="1" dirty="0" smtClean="0">
                <a:ea typeface="SimSun" panose="02010600030101010101" pitchFamily="2" charset="-122"/>
              </a:rPr>
              <a:t>Keywords:</a:t>
            </a:r>
            <a:r>
              <a:rPr lang="en-US" altLang="zh-CN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altLang="zh-CN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ancient, roman, catholic, history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44209"/>
            <a:ext cx="2133600" cy="365125"/>
          </a:xfrm>
        </p:spPr>
        <p:txBody>
          <a:bodyPr/>
          <a:lstStyle/>
          <a:p>
            <a:fld id="{442D8877-4C7F-427A-9C07-12C41EAEE3A4}" type="slidenum">
              <a:rPr lang="sv-SE" smtClean="0"/>
              <a:t>8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90247"/>
            <a:ext cx="4109286" cy="2146892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8829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Z. Cai et al. VLDBJ 2020</a:t>
            </a:r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55308" y="6309320"/>
            <a:ext cx="394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[Shi, Wu, </a:t>
            </a: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Mamoulis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, SIGMOD, 2016]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Retrieval on Spatial RDF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data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Relevance Scores of Places (Trees)</a:t>
            </a:r>
          </a:p>
          <a:p>
            <a:pPr lvl="1"/>
            <a:r>
              <a:rPr lang="en-US" sz="2000" b="1" dirty="0" smtClean="0"/>
              <a:t>Distance</a:t>
            </a:r>
            <a:r>
              <a:rPr lang="en-US" sz="2000" dirty="0" smtClean="0"/>
              <a:t>: spatial distance between place and query location</a:t>
            </a:r>
          </a:p>
          <a:p>
            <a:pPr lvl="1"/>
            <a:r>
              <a:rPr lang="en-US" sz="2000" b="1" dirty="0"/>
              <a:t>Looseness</a:t>
            </a:r>
            <a:r>
              <a:rPr lang="en-US" sz="2000" dirty="0"/>
              <a:t>: Measure of relevance.</a:t>
            </a:r>
          </a:p>
          <a:p>
            <a:pPr lvl="2"/>
            <a:r>
              <a:rPr lang="en-US" sz="2000" u="sng" dirty="0"/>
              <a:t>Low</a:t>
            </a:r>
            <a:r>
              <a:rPr lang="en-US" sz="2000" dirty="0"/>
              <a:t>: Keywords occur </a:t>
            </a:r>
            <a:r>
              <a:rPr lang="en-US" sz="2000" b="1" dirty="0"/>
              <a:t>close</a:t>
            </a:r>
            <a:r>
              <a:rPr lang="en-US" sz="2000" dirty="0"/>
              <a:t> to the root of the tree</a:t>
            </a:r>
          </a:p>
          <a:p>
            <a:pPr lvl="2"/>
            <a:r>
              <a:rPr lang="en-US" sz="2000" u="sng" dirty="0"/>
              <a:t>High</a:t>
            </a:r>
            <a:r>
              <a:rPr lang="en-US" sz="2000" dirty="0"/>
              <a:t>: Keywords occur </a:t>
            </a:r>
            <a:r>
              <a:rPr lang="en-US" sz="2000" b="1" dirty="0"/>
              <a:t>further</a:t>
            </a:r>
            <a:r>
              <a:rPr lang="en-US" sz="2000" dirty="0"/>
              <a:t> from the root of the </a:t>
            </a:r>
            <a:r>
              <a:rPr lang="en-US" dirty="0"/>
              <a:t>tree 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13761"/>
            <a:ext cx="2133600" cy="365125"/>
          </a:xfrm>
        </p:spPr>
        <p:txBody>
          <a:bodyPr/>
          <a:lstStyle/>
          <a:p>
            <a:fld id="{442D8877-4C7F-427A-9C07-12C41EAEE3A4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0" y="3778499"/>
            <a:ext cx="4109286" cy="2146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85271"/>
            <a:ext cx="4137417" cy="2146892"/>
          </a:xfrm>
          <a:prstGeom prst="rect">
            <a:avLst/>
          </a:prstGeom>
        </p:spPr>
      </p:pic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303213" y="5796464"/>
            <a:ext cx="8653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Keywords: {</a:t>
            </a:r>
            <a:r>
              <a:rPr lang="en-US" altLang="zh-CN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ancient, roman, catholic, history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}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Z. Cai et al. VLDBJ 2020</a:t>
            </a:r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5308" y="6309320"/>
            <a:ext cx="394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[Shi, Wu, </a:t>
            </a:r>
            <a:r>
              <a:rPr lang="en-US" altLang="zh-CN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Mamoulis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ea typeface="SimSun" panose="02010600030101010101" pitchFamily="2" charset="-122"/>
              </a:rPr>
              <a:t>, SIGMOD, 2016]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009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55,&quot;width&quot;:1077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55,&quot;width&quot;:10770}"/>
</p:tagLst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4707</TotalTime>
  <Words>6816</Words>
  <Application>Microsoft Office PowerPoint</Application>
  <PresentationFormat>On-screen Show (4:3)</PresentationFormat>
  <Paragraphs>1284</Paragraphs>
  <Slides>69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宋体</vt:lpstr>
      <vt:lpstr>宋体</vt:lpstr>
      <vt:lpstr>Arial</vt:lpstr>
      <vt:lpstr>Calibri</vt:lpstr>
      <vt:lpstr>Cambria Math</vt:lpstr>
      <vt:lpstr>方正舒体</vt:lpstr>
      <vt:lpstr>Georgia</vt:lpstr>
      <vt:lpstr>Times New Roman</vt:lpstr>
      <vt:lpstr>UU Guldkant</vt:lpstr>
      <vt:lpstr>Diversified spatial keyword search on RDF data</vt:lpstr>
      <vt:lpstr>Outline</vt:lpstr>
      <vt:lpstr>Motivation Datasets are everywhere</vt:lpstr>
      <vt:lpstr>Motivation Location based keyword search</vt:lpstr>
      <vt:lpstr>Outline</vt:lpstr>
      <vt:lpstr>Background RDF: Resource Description Framework</vt:lpstr>
      <vt:lpstr>Background Retrieval on Spatial RDF data</vt:lpstr>
      <vt:lpstr>Background Retrieval on Spatial RDF data</vt:lpstr>
      <vt:lpstr>Background Retrieval on Spatial RDF data</vt:lpstr>
      <vt:lpstr>Background Retrieval on Spatial RDF data</vt:lpstr>
      <vt:lpstr>Outline</vt:lpstr>
      <vt:lpstr>Objectives Diversified keyword search on spatial data</vt:lpstr>
      <vt:lpstr>kDSP Problem Definition Relevance function</vt:lpstr>
      <vt:lpstr>kDSP Problem Definition Diversity function</vt:lpstr>
      <vt:lpstr>kDSP Problem Definition Diversity function</vt:lpstr>
      <vt:lpstr>kDSP Problem Definition Ptolemy’s Spatial diversity</vt:lpstr>
      <vt:lpstr>kDSP Problem Definition Ptolemy’s Spatial diversity</vt:lpstr>
      <vt:lpstr>kDSP Problem Definition Diversity function</vt:lpstr>
      <vt:lpstr>kDSP Problem Definition</vt:lpstr>
      <vt:lpstr>Outline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Incremental Addition and Update IAdU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Add Best Pairs ABP Algorithm</vt:lpstr>
      <vt:lpstr>Algorithm Comparison</vt:lpstr>
      <vt:lpstr>Outline</vt:lpstr>
      <vt:lpstr>Experimental Settings</vt:lpstr>
      <vt:lpstr>Efficiency Evaluation</vt:lpstr>
      <vt:lpstr>Effectiveness Evaluation</vt:lpstr>
      <vt:lpstr>Outline</vt:lpstr>
      <vt:lpstr>Conclusion</vt:lpstr>
      <vt:lpstr>PowerPoint Presentation</vt:lpstr>
      <vt:lpstr>kDSP Complexity</vt:lpstr>
      <vt:lpstr>k-Proportional Semantic Places</vt:lpstr>
      <vt:lpstr>IADU Algorithm</vt:lpstr>
      <vt:lpstr>ABP Algorithm</vt:lpstr>
      <vt:lpstr>User Evaluation</vt:lpstr>
      <vt:lpstr>Efficiency Evaluation</vt:lpstr>
      <vt:lpstr>Effectiveness Evaluation</vt:lpstr>
    </vt:vector>
  </TitlesOfParts>
  <Company>Engelska parken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Georgios Kalamatianos</cp:lastModifiedBy>
  <cp:revision>391</cp:revision>
  <dcterms:created xsi:type="dcterms:W3CDTF">2013-08-22T05:59:05Z</dcterms:created>
  <dcterms:modified xsi:type="dcterms:W3CDTF">2021-06-19T11:51:07Z</dcterms:modified>
</cp:coreProperties>
</file>